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Gill Sans"/>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3" roundtripDataSignature="AMtx7mi0cndeivK8RmUuWmxk0/YlGvEX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font" Target="fonts/Gill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GillSans-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One forebearer of IF is the fantasy role-playing playing game Dungeons and Dragons, a framework for a theatrical interaction, for the exploration of simulated spaces, and for puzzle solving.</a:t>
            </a:r>
            <a:br>
              <a:rPr lang="en-US"/>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100"/>
              <a:buNone/>
            </a:pPr>
            <a:r>
              <a:rPr lang="en-US"/>
              <a:t>Dice are rolled to help determine the outcome of combat and other encounters. Over the course of many adventures, the members of a party advance in level and become more powerful-and the dungeon master devises new challenges for them.</a:t>
            </a:r>
            <a:endParaRPr/>
          </a:p>
          <a:p>
            <a:pPr indent="0" lvl="0" marL="114300" rtl="0" algn="l">
              <a:lnSpc>
                <a:spcPct val="100000"/>
              </a:lnSpc>
              <a:spcBef>
                <a:spcPts val="0"/>
              </a:spcBef>
              <a:spcAft>
                <a:spcPts val="0"/>
              </a:spcAft>
              <a:buSzPts val="1100"/>
              <a:buNone/>
            </a:pPr>
            <a:r>
              <a:t/>
            </a:r>
            <a:endParaRPr/>
          </a:p>
          <a:p>
            <a:pPr indent="0" lvl="0" marL="11430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US"/>
              <a:t>Dice, are frequently used in a typical game. The twenty-sided die and other dice of unusual shape have become iconic. Dice are used to introduce unpredictability; based on the roll of a die, events may transpire that were not anticipated, foiling even the dungeon master’s plans.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c2ff6ec5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c2ff6ec5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Branching narrative vs completely improvised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If you possess the Onyx Medallion, turn to 319.</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If you possess the Onyx Medallion, turn to 319.</a:t>
            </a:r>
            <a:endParaRPr/>
          </a:p>
          <a:p>
            <a:pPr indent="0" lvl="0" marL="0" rtl="0" algn="l">
              <a:lnSpc>
                <a:spcPct val="100000"/>
              </a:lnSpc>
              <a:spcBef>
                <a:spcPts val="0"/>
              </a:spcBef>
              <a:spcAft>
                <a:spcPts val="0"/>
              </a:spcAft>
              <a:buSzPts val="1100"/>
              <a:buNone/>
            </a:pPr>
            <a:r>
              <a:rPr lang="en-US"/>
              <a:t>If you wish to fight them, page 334, otherwise page 209.</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c2ff6ec56_0_1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c2ff6ec56_0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c2ff6ec5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c2ff6ec5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Looked like this (from Zork 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c2ff6ec56_0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c2ff6ec56_0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Regular expression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In the case of Adventure’s “two-word” parser, which only accepts input of the form “verb” or “verb noun,” determining the grammatical structure of the input is trivial.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Verbs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lang="en-US"/>
              <a:t>It only accepted verb-noun commands, so that limits the possible interpretations of sentences.</a:t>
            </a:r>
            <a:endParaRPr/>
          </a:p>
          <a:p>
            <a:pPr indent="0" lvl="0" marL="158750" marR="0" rtl="0" algn="l">
              <a:lnSpc>
                <a:spcPct val="100000"/>
              </a:lnSpc>
              <a:spcBef>
                <a:spcPts val="0"/>
              </a:spcBef>
              <a:spcAft>
                <a:spcPts val="0"/>
              </a:spcAft>
              <a:buClr>
                <a:srgbClr val="000000"/>
              </a:buClr>
              <a:buSzPts val="1100"/>
              <a:buNone/>
            </a:pPr>
            <a:r>
              <a:t/>
            </a:r>
            <a:endParaRPr/>
          </a:p>
          <a:p>
            <a:pPr indent="0" lvl="0" marL="158750" marR="0" rtl="0" algn="l">
              <a:lnSpc>
                <a:spcPct val="100000"/>
              </a:lnSpc>
              <a:spcBef>
                <a:spcPts val="0"/>
              </a:spcBef>
              <a:spcAft>
                <a:spcPts val="0"/>
              </a:spcAft>
              <a:buClr>
                <a:srgbClr val="000000"/>
              </a:buClr>
              <a:buSzPts val="1100"/>
              <a:buFont typeface="Arial"/>
              <a:buNone/>
            </a:pPr>
            <a:r>
              <a:rPr lang="en-US"/>
              <a:t>Adventure, with its primitive but effective way of understanding language, that endures and that became widespread. It also became the archetype of the text adventure and of interactive active fiction.</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Adventure has the player's character explore a mysterious cave that is rumored to be filled with treasure and gold. To explore the cave, the player types in one- or two-word commands to move their character through the cave, interact with objects in the cave, pick up items to put into their inventory, and other actions. The program acts as a narrator, describing to the player what each location in the cave has, the results of certain actions, or if it did not understand the player's commands, asking for the player to retype their actions.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Infocom developed a custom virtual machine that could be implemented on a large number of platforms, and took standardized “story files” as input. Infocom was responsible for developing the interactive style that would be emulated by many later interpreters. The Infocom parser was widely regarded as the best of its era. It accepted complex, complete sentence commands like “put the blue book on the writing desk” at a time when most of its competitors parsers were restricted to simple two-word verb-noun combinations such as “put book”. The parser was actively upgraded with new features like undo and error correction, and later games would ‘understand’ multiple sentence input: ‘pick up the gem and put it in my bag. take the newspaper clipping out of my bag then burn it with the book of matches’.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c2ff6ec56_0_19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0c2ff6ec56_0_19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world model is typically implemented in the interactive fiction program as some type of graph or tree with associated procedures.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https://en.wikipedia.org/wiki/Colossal_Cave_Adventure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Adventure has the player's character explore a mysterious cave that is rumored to be filled with treasure and gold. To explore the cave, the player types in one- or two-word commands to move their character through the cave, interact with objects in the cave, pick up items to put into their inventory, and other actions. The program acts as a narrator, describing to the player what each location in the cave has, the results of certain actions, or if it did not understand the player's commands, asking for the player to retype their actions.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Credit:  Reddit user ion_bond </a:t>
            </a:r>
            <a:br>
              <a:rPr lang="en-US"/>
            </a:br>
            <a:r>
              <a:rPr lang="en-US"/>
              <a:t>Source URL: https://www.reddit.com/r/zork/comments/5ximil/zork_map_mit_version_fantastic_game_i_spent_some/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cc4d828d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10cc4d828d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BREAK EGG</a:t>
            </a:r>
            <a:endParaRPr/>
          </a:p>
          <a:p>
            <a:pPr indent="0" lvl="0" marL="0" rtl="0" algn="l">
              <a:spcBef>
                <a:spcPts val="0"/>
              </a:spcBef>
              <a:spcAft>
                <a:spcPts val="0"/>
              </a:spcAft>
              <a:buNone/>
            </a:pPr>
            <a:r>
              <a:rPr lang="en-US"/>
              <a:t>BREAK EGG WITH SWORD</a:t>
            </a:r>
            <a:endParaRPr/>
          </a:p>
        </p:txBody>
      </p:sp>
      <p:sp>
        <p:nvSpPr>
          <p:cNvPr id="444" name="Google Shape;444;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c2ff6ec56_0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US"/>
              <a:t>Can they </a:t>
            </a:r>
            <a:endParaRPr/>
          </a:p>
        </p:txBody>
      </p:sp>
      <p:sp>
        <p:nvSpPr>
          <p:cNvPr id="465" name="Google Shape;465;g10c2ff6ec56_0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c2ff6ec5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c2ff6ec5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acde283d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acde283d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c2ff6ec5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c2ff6ec5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c2ff6ec56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0c2ff6ec56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c2ff6ec5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c2ff6ec5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c2ff6ec56_0_1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0c2ff6ec56_0_1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acde283d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acde283d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0acde283d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0acde283d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8efe32e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8efe32e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d5eeb47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d5eeb47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c2ff6ec56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c2ff6ec56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Tutorial on how to use colab, and how to save file to your own Github</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acde283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acde283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1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 name="Google Shape;48;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49" name="Shape 49"/>
        <p:cNvGrpSpPr/>
        <p:nvPr/>
      </p:nvGrpSpPr>
      <p:grpSpPr>
        <a:xfrm>
          <a:off x="0" y="0"/>
          <a:ext cx="0" cy="0"/>
          <a:chOff x="0" y="0"/>
          <a:chExt cx="0" cy="0"/>
        </a:xfrm>
      </p:grpSpPr>
      <p:sp>
        <p:nvSpPr>
          <p:cNvPr id="50" name="Google Shape;50;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sz="1000">
                <a:solidFill>
                  <a:schemeClr val="lt2"/>
                </a:solidFill>
              </a:defRPr>
            </a:lvl1pPr>
            <a:lvl2pPr indent="0" lvl="1" marL="0" algn="r">
              <a:lnSpc>
                <a:spcPct val="100000"/>
              </a:lnSpc>
              <a:spcBef>
                <a:spcPts val="0"/>
              </a:spcBef>
              <a:spcAft>
                <a:spcPts val="0"/>
              </a:spcAft>
              <a:buSzPts val="1000"/>
              <a:buNone/>
              <a:defRPr sz="1000">
                <a:solidFill>
                  <a:schemeClr val="lt2"/>
                </a:solidFill>
              </a:defRPr>
            </a:lvl2pPr>
            <a:lvl3pPr indent="0" lvl="2" marL="0" algn="r">
              <a:lnSpc>
                <a:spcPct val="100000"/>
              </a:lnSpc>
              <a:spcBef>
                <a:spcPts val="0"/>
              </a:spcBef>
              <a:spcAft>
                <a:spcPts val="0"/>
              </a:spcAft>
              <a:buSzPts val="1000"/>
              <a:buNone/>
              <a:defRPr sz="1000">
                <a:solidFill>
                  <a:schemeClr val="lt2"/>
                </a:solidFill>
              </a:defRPr>
            </a:lvl3pPr>
            <a:lvl4pPr indent="0" lvl="3" marL="0" algn="r">
              <a:lnSpc>
                <a:spcPct val="100000"/>
              </a:lnSpc>
              <a:spcBef>
                <a:spcPts val="0"/>
              </a:spcBef>
              <a:spcAft>
                <a:spcPts val="0"/>
              </a:spcAft>
              <a:buSzPts val="1000"/>
              <a:buNone/>
              <a:defRPr sz="1000">
                <a:solidFill>
                  <a:schemeClr val="lt2"/>
                </a:solidFill>
              </a:defRPr>
            </a:lvl4pPr>
            <a:lvl5pPr indent="0" lvl="4" marL="0" algn="r">
              <a:lnSpc>
                <a:spcPct val="100000"/>
              </a:lnSpc>
              <a:spcBef>
                <a:spcPts val="0"/>
              </a:spcBef>
              <a:spcAft>
                <a:spcPts val="0"/>
              </a:spcAft>
              <a:buSzPts val="1000"/>
              <a:buNone/>
              <a:defRPr sz="1000">
                <a:solidFill>
                  <a:schemeClr val="lt2"/>
                </a:solidFill>
              </a:defRPr>
            </a:lvl5pPr>
            <a:lvl6pPr indent="0" lvl="5" marL="0" algn="r">
              <a:lnSpc>
                <a:spcPct val="100000"/>
              </a:lnSpc>
              <a:spcBef>
                <a:spcPts val="0"/>
              </a:spcBef>
              <a:spcAft>
                <a:spcPts val="0"/>
              </a:spcAft>
              <a:buSzPts val="1000"/>
              <a:buNone/>
              <a:defRPr sz="1000">
                <a:solidFill>
                  <a:schemeClr val="lt2"/>
                </a:solidFill>
              </a:defRPr>
            </a:lvl6pPr>
            <a:lvl7pPr indent="0" lvl="6" marL="0" algn="r">
              <a:lnSpc>
                <a:spcPct val="100000"/>
              </a:lnSpc>
              <a:spcBef>
                <a:spcPts val="0"/>
              </a:spcBef>
              <a:spcAft>
                <a:spcPts val="0"/>
              </a:spcAft>
              <a:buSzPts val="1000"/>
              <a:buNone/>
              <a:defRPr sz="1000">
                <a:solidFill>
                  <a:schemeClr val="lt2"/>
                </a:solidFill>
              </a:defRPr>
            </a:lvl7pPr>
            <a:lvl8pPr indent="0" lvl="7" marL="0" algn="r">
              <a:lnSpc>
                <a:spcPct val="100000"/>
              </a:lnSpc>
              <a:spcBef>
                <a:spcPts val="0"/>
              </a:spcBef>
              <a:spcAft>
                <a:spcPts val="0"/>
              </a:spcAft>
              <a:buSzPts val="1000"/>
              <a:buNone/>
              <a:defRPr sz="1000">
                <a:solidFill>
                  <a:schemeClr val="lt2"/>
                </a:solidFill>
              </a:defRPr>
            </a:lvl8pPr>
            <a:lvl9pPr indent="0" lvl="8" marL="0" algn="r">
              <a:lnSpc>
                <a:spcPct val="100000"/>
              </a:lnSpc>
              <a:spcBef>
                <a:spcPts val="0"/>
              </a:spcBef>
              <a:spcAft>
                <a:spcPts val="0"/>
              </a:spcAft>
              <a:buSzPts val="1000"/>
              <a:buNone/>
              <a:defRPr sz="1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26"/>
          <p:cNvSpPr/>
          <p:nvPr>
            <p:ph idx="2" type="pic"/>
          </p:nvPr>
        </p:nvSpPr>
        <p:spPr>
          <a:xfrm>
            <a:off x="3286125" y="964406"/>
            <a:ext cx="6425230" cy="3214688"/>
          </a:xfrm>
          <a:prstGeom prst="rect">
            <a:avLst/>
          </a:prstGeom>
          <a:noFill/>
          <a:ln cap="flat" cmpd="sng" w="25400">
            <a:solidFill>
              <a:srgbClr val="FFFFFF"/>
            </a:solidFill>
            <a:prstDash val="solid"/>
            <a:round/>
            <a:headEnd len="sm" w="sm" type="none"/>
            <a:tailEnd len="sm" w="sm" type="none"/>
          </a:ln>
        </p:spPr>
      </p:sp>
      <p:sp>
        <p:nvSpPr>
          <p:cNvPr id="53" name="Google Shape;53;p126"/>
          <p:cNvSpPr txBox="1"/>
          <p:nvPr>
            <p:ph type="title"/>
          </p:nvPr>
        </p:nvSpPr>
        <p:spPr>
          <a:xfrm>
            <a:off x="446484" y="803672"/>
            <a:ext cx="4125516" cy="1741289"/>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691">
                <a:solidFill>
                  <a:srgbClr val="FFFFFF"/>
                </a:solidFill>
                <a:latin typeface="Gill Sans"/>
                <a:ea typeface="Gill Sans"/>
                <a:cs typeface="Gill Sans"/>
                <a:sym typeface="Gill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126"/>
          <p:cNvSpPr txBox="1"/>
          <p:nvPr>
            <p:ph idx="1" type="body"/>
          </p:nvPr>
        </p:nvSpPr>
        <p:spPr>
          <a:xfrm>
            <a:off x="446484" y="2585145"/>
            <a:ext cx="4125516" cy="1741289"/>
          </a:xfrm>
          <a:prstGeom prst="rect">
            <a:avLst/>
          </a:prstGeom>
          <a:noFill/>
          <a:ln>
            <a:noFill/>
          </a:ln>
        </p:spPr>
        <p:txBody>
          <a:bodyPr anchorCtr="0" anchor="t" bIns="91425" lIns="91425" spcFirstLastPara="1" rIns="91425" wrap="square" tIns="91425">
            <a:noAutofit/>
          </a:bodyPr>
          <a:lstStyle>
            <a:lvl1pPr indent="-228600" lvl="0" marL="4572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1pPr>
            <a:lvl2pPr indent="-228600" lvl="1" marL="9144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2pPr>
            <a:lvl3pPr indent="-228600" lvl="2" marL="1371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3pPr>
            <a:lvl4pPr indent="-228600" lvl="3" marL="18288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4pPr>
            <a:lvl5pPr indent="-228600" lvl="4" marL="22860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 name="Google Shape;55;p126"/>
          <p:cNvSpPr txBox="1"/>
          <p:nvPr>
            <p:ph idx="12" type="sldNum"/>
          </p:nvPr>
        </p:nvSpPr>
        <p:spPr>
          <a:xfrm>
            <a:off x="4446984" y="4882306"/>
            <a:ext cx="241102" cy="194221"/>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1pPr>
            <a:lvl2pPr indent="0" lvl="1" marL="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2pPr>
            <a:lvl3pPr indent="0" lvl="2" marL="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3pPr>
            <a:lvl4pPr indent="0" lvl="3" marL="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4pPr>
            <a:lvl5pPr indent="0" lvl="4" marL="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5pPr>
            <a:lvl6pPr indent="0" lvl="5" marL="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6pPr>
            <a:lvl7pPr indent="0" lvl="6" marL="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7pPr>
            <a:lvl8pPr indent="0" lvl="7" marL="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8pPr>
            <a:lvl9pPr indent="0" lvl="8" marL="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b="0" i="0" u="none" cap="none" strike="noStrik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8" name="Google Shape;58;p1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9" name="Google Shape;59;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2" name="Google Shape;62;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63" name="Shape 63"/>
        <p:cNvGrpSpPr/>
        <p:nvPr/>
      </p:nvGrpSpPr>
      <p:grpSpPr>
        <a:xfrm>
          <a:off x="0" y="0"/>
          <a:ext cx="0" cy="0"/>
          <a:chOff x="0" y="0"/>
          <a:chExt cx="0" cy="0"/>
        </a:xfrm>
      </p:grpSpPr>
      <p:sp>
        <p:nvSpPr>
          <p:cNvPr id="64" name="Google Shape;64;p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sz="1000">
                <a:solidFill>
                  <a:schemeClr val="lt2"/>
                </a:solidFill>
              </a:defRPr>
            </a:lvl1pPr>
            <a:lvl2pPr indent="0" lvl="1" marL="0" algn="r">
              <a:lnSpc>
                <a:spcPct val="100000"/>
              </a:lnSpc>
              <a:spcBef>
                <a:spcPts val="0"/>
              </a:spcBef>
              <a:spcAft>
                <a:spcPts val="0"/>
              </a:spcAft>
              <a:buSzPts val="1000"/>
              <a:buNone/>
              <a:defRPr sz="1000">
                <a:solidFill>
                  <a:schemeClr val="lt2"/>
                </a:solidFill>
              </a:defRPr>
            </a:lvl2pPr>
            <a:lvl3pPr indent="0" lvl="2" marL="0" algn="r">
              <a:lnSpc>
                <a:spcPct val="100000"/>
              </a:lnSpc>
              <a:spcBef>
                <a:spcPts val="0"/>
              </a:spcBef>
              <a:spcAft>
                <a:spcPts val="0"/>
              </a:spcAft>
              <a:buSzPts val="1000"/>
              <a:buNone/>
              <a:defRPr sz="1000">
                <a:solidFill>
                  <a:schemeClr val="lt2"/>
                </a:solidFill>
              </a:defRPr>
            </a:lvl3pPr>
            <a:lvl4pPr indent="0" lvl="3" marL="0" algn="r">
              <a:lnSpc>
                <a:spcPct val="100000"/>
              </a:lnSpc>
              <a:spcBef>
                <a:spcPts val="0"/>
              </a:spcBef>
              <a:spcAft>
                <a:spcPts val="0"/>
              </a:spcAft>
              <a:buSzPts val="1000"/>
              <a:buNone/>
              <a:defRPr sz="1000">
                <a:solidFill>
                  <a:schemeClr val="lt2"/>
                </a:solidFill>
              </a:defRPr>
            </a:lvl4pPr>
            <a:lvl5pPr indent="0" lvl="4" marL="0" algn="r">
              <a:lnSpc>
                <a:spcPct val="100000"/>
              </a:lnSpc>
              <a:spcBef>
                <a:spcPts val="0"/>
              </a:spcBef>
              <a:spcAft>
                <a:spcPts val="0"/>
              </a:spcAft>
              <a:buSzPts val="1000"/>
              <a:buNone/>
              <a:defRPr sz="1000">
                <a:solidFill>
                  <a:schemeClr val="lt2"/>
                </a:solidFill>
              </a:defRPr>
            </a:lvl5pPr>
            <a:lvl6pPr indent="0" lvl="5" marL="0" algn="r">
              <a:lnSpc>
                <a:spcPct val="100000"/>
              </a:lnSpc>
              <a:spcBef>
                <a:spcPts val="0"/>
              </a:spcBef>
              <a:spcAft>
                <a:spcPts val="0"/>
              </a:spcAft>
              <a:buSzPts val="1000"/>
              <a:buNone/>
              <a:defRPr sz="1000">
                <a:solidFill>
                  <a:schemeClr val="lt2"/>
                </a:solidFill>
              </a:defRPr>
            </a:lvl6pPr>
            <a:lvl7pPr indent="0" lvl="6" marL="0" algn="r">
              <a:lnSpc>
                <a:spcPct val="100000"/>
              </a:lnSpc>
              <a:spcBef>
                <a:spcPts val="0"/>
              </a:spcBef>
              <a:spcAft>
                <a:spcPts val="0"/>
              </a:spcAft>
              <a:buSzPts val="1000"/>
              <a:buNone/>
              <a:defRPr sz="1000">
                <a:solidFill>
                  <a:schemeClr val="lt2"/>
                </a:solidFill>
              </a:defRPr>
            </a:lvl7pPr>
            <a:lvl8pPr indent="0" lvl="7" marL="0" algn="r">
              <a:lnSpc>
                <a:spcPct val="100000"/>
              </a:lnSpc>
              <a:spcBef>
                <a:spcPts val="0"/>
              </a:spcBef>
              <a:spcAft>
                <a:spcPts val="0"/>
              </a:spcAft>
              <a:buSzPts val="1000"/>
              <a:buNone/>
              <a:defRPr sz="1000">
                <a:solidFill>
                  <a:schemeClr val="lt2"/>
                </a:solidFill>
              </a:defRPr>
            </a:lvl8pPr>
            <a:lvl9pPr indent="0" lvl="8" marL="0" algn="r">
              <a:lnSpc>
                <a:spcPct val="100000"/>
              </a:lnSpc>
              <a:spcBef>
                <a:spcPts val="0"/>
              </a:spcBef>
              <a:spcAft>
                <a:spcPts val="0"/>
              </a:spcAft>
              <a:buSzPts val="1000"/>
              <a:buNone/>
              <a:defRPr sz="1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1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 name="Shape 15"/>
        <p:cNvGrpSpPr/>
        <p:nvPr/>
      </p:nvGrpSpPr>
      <p:grpSpPr>
        <a:xfrm>
          <a:off x="0" y="0"/>
          <a:ext cx="0" cy="0"/>
          <a:chOff x="0" y="0"/>
          <a:chExt cx="0" cy="0"/>
        </a:xfrm>
      </p:grpSpPr>
      <p:sp>
        <p:nvSpPr>
          <p:cNvPr id="16" name="Google Shape;16;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1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 name="Google Shape;18;p1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9" name="Google Shape;19;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11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 name="Google Shape;24;p11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 name="Google Shape;25;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1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1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1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 name="Google Shape;32;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1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6" name="Google Shape;36;p1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1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38" name="Google Shape;38;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 name="Shape 39"/>
        <p:cNvGrpSpPr/>
        <p:nvPr/>
      </p:nvGrpSpPr>
      <p:grpSpPr>
        <a:xfrm>
          <a:off x="0" y="0"/>
          <a:ext cx="0" cy="0"/>
          <a:chOff x="0" y="0"/>
          <a:chExt cx="0" cy="0"/>
        </a:xfrm>
      </p:grpSpPr>
      <p:sp>
        <p:nvSpPr>
          <p:cNvPr id="40" name="Google Shape;40;p1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p1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2" name="Google Shape;42;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jpg"/><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hyperlink" Target="https://www.youtube.com/watch?v=LRhbcDzbGSU" TargetMode="External"/><Relationship Id="rId4" Type="http://schemas.openxmlformats.org/officeDocument/2006/relationships/hyperlink" Target="https://adventuron.io/classroom/" TargetMode="External"/><Relationship Id="rId9" Type="http://schemas.openxmlformats.org/officeDocument/2006/relationships/hyperlink" Target="https://itch.io/games/tag-interactive-fiction/tag-text-based" TargetMode="External"/><Relationship Id="rId5" Type="http://schemas.openxmlformats.org/officeDocument/2006/relationships/hyperlink" Target="https://adventuron.blogspot.com/2019/07/video-tutorial-beginners-guide-to.html" TargetMode="External"/><Relationship Id="rId6" Type="http://schemas.openxmlformats.org/officeDocument/2006/relationships/hyperlink" Target="https://www.youtube.com/watch?v=Sehaj4mw38s" TargetMode="External"/><Relationship Id="rId7" Type="http://schemas.openxmlformats.org/officeDocument/2006/relationships/hyperlink" Target="https://mark-riedl.medium.com/an-introduction-to-ai-story-generation-7f99a450f615" TargetMode="External"/><Relationship Id="rId8" Type="http://schemas.openxmlformats.org/officeDocument/2006/relationships/hyperlink" Target="https://h2g2.com/edited_entry/A2060064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edstem.org/us/courses/18119/discussio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hyperlink" Target="https://edstem.org/us/courses/18119/admin/general" TargetMode="External"/><Relationship Id="rId4" Type="http://schemas.openxmlformats.org/officeDocument/2006/relationships/hyperlink" Target="mailto:ccb@seas.upen.edu" TargetMode="External"/><Relationship Id="rId5" Type="http://schemas.openxmlformats.org/officeDocument/2006/relationships/hyperlink" Target="mailto:laramar@sea.upenn.edu" TargetMode="External"/><Relationship Id="rId6" Type="http://schemas.openxmlformats.org/officeDocument/2006/relationships/hyperlink" Target="mailto:artemisp@seas.upenn.edu" TargetMode="External"/><Relationship Id="rId7" Type="http://schemas.openxmlformats.org/officeDocument/2006/relationships/hyperlink" Target="mailto:ldugan@seas.upenn.edu"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hyperlink" Target="http://interactive-fiction-class.org/staff.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51.png"/><Relationship Id="rId4" Type="http://schemas.openxmlformats.org/officeDocument/2006/relationships/hyperlink" Target="http://interactive-fiction-class.org/homeworks/text-adventure-game/text-adventure-game.html" TargetMode="External"/><Relationship Id="rId5" Type="http://schemas.openxmlformats.org/officeDocument/2006/relationships/hyperlink" Target="http://interactive-fiction-class.org/homeworks/text-adventure-game/text-adventure-game.html" TargetMode="External"/><Relationship Id="rId6" Type="http://schemas.openxmlformats.org/officeDocument/2006/relationships/hyperlink" Target="http://interactive-fiction-class.org/homeworks/text-adventure-game/text-adventure-gam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nvSpPr>
        <p:spPr>
          <a:xfrm>
            <a:off x="311700" y="2834125"/>
            <a:ext cx="8520600" cy="205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2"/>
              </a:buClr>
              <a:buSzPts val="2800"/>
              <a:buFont typeface="Arial"/>
              <a:buNone/>
            </a:pPr>
            <a:r>
              <a:rPr b="0" i="0" lang="en-US" sz="2800" u="none" cap="none" strike="noStrike">
                <a:solidFill>
                  <a:schemeClr val="lt2"/>
                </a:solidFill>
                <a:latin typeface="Arial"/>
                <a:ea typeface="Arial"/>
                <a:cs typeface="Arial"/>
                <a:sym typeface="Arial"/>
              </a:rPr>
              <a:t>Chris Callison-Burch</a:t>
            </a:r>
            <a:endParaRPr b="0" i="0" sz="2800" u="none" cap="none" strike="noStrike">
              <a:solidFill>
                <a:schemeClr val="lt2"/>
              </a:solidFill>
              <a:latin typeface="Arial"/>
              <a:ea typeface="Arial"/>
              <a:cs typeface="Arial"/>
              <a:sym typeface="Arial"/>
            </a:endParaRPr>
          </a:p>
          <a:p>
            <a:pPr indent="0" lvl="0" marL="0" marR="0" rtl="0" algn="ctr">
              <a:lnSpc>
                <a:spcPct val="100000"/>
              </a:lnSpc>
              <a:spcBef>
                <a:spcPts val="0"/>
              </a:spcBef>
              <a:spcAft>
                <a:spcPts val="0"/>
              </a:spcAft>
              <a:buClr>
                <a:schemeClr val="lt2"/>
              </a:buClr>
              <a:buSzPts val="2800"/>
              <a:buFont typeface="Arial"/>
              <a:buNone/>
            </a:pPr>
            <a:r>
              <a:rPr lang="en-US" sz="2800">
                <a:solidFill>
                  <a:schemeClr val="lt2"/>
                </a:solidFill>
              </a:rPr>
              <a:t>Lara J. Martin</a:t>
            </a:r>
            <a:endParaRPr sz="2800">
              <a:solidFill>
                <a:schemeClr val="lt2"/>
              </a:solidFill>
            </a:endParaRPr>
          </a:p>
          <a:p>
            <a:pPr indent="0" lvl="0" marL="0" marR="0" rtl="0" algn="ctr">
              <a:lnSpc>
                <a:spcPct val="100000"/>
              </a:lnSpc>
              <a:spcBef>
                <a:spcPts val="1000"/>
              </a:spcBef>
              <a:spcAft>
                <a:spcPts val="0"/>
              </a:spcAft>
              <a:buClr>
                <a:schemeClr val="lt2"/>
              </a:buClr>
              <a:buSzPts val="2800"/>
              <a:buFont typeface="Arial"/>
              <a:buNone/>
            </a:pPr>
            <a:r>
              <a:rPr lang="en-US" sz="2800">
                <a:solidFill>
                  <a:schemeClr val="lt2"/>
                </a:solidFill>
              </a:rPr>
              <a:t>TAs: Liam Dugan, Artemis Panagopoulou </a:t>
            </a:r>
            <a:endParaRPr b="0" i="0" sz="2800" u="none" cap="none" strike="noStrike">
              <a:solidFill>
                <a:schemeClr val="lt2"/>
              </a:solidFill>
              <a:latin typeface="Arial"/>
              <a:ea typeface="Arial"/>
              <a:cs typeface="Arial"/>
              <a:sym typeface="Arial"/>
            </a:endParaRPr>
          </a:p>
          <a:p>
            <a:pPr indent="0" lvl="0" marL="0" marR="0" rtl="0" algn="ctr">
              <a:lnSpc>
                <a:spcPct val="100000"/>
              </a:lnSpc>
              <a:spcBef>
                <a:spcPts val="1000"/>
              </a:spcBef>
              <a:spcAft>
                <a:spcPts val="0"/>
              </a:spcAft>
              <a:buClr>
                <a:schemeClr val="lt2"/>
              </a:buClr>
              <a:buSzPts val="2800"/>
              <a:buFont typeface="Arial"/>
              <a:buNone/>
            </a:pPr>
            <a:r>
              <a:rPr b="0" i="0" lang="en-US" sz="2800" u="none" cap="none" strike="noStrike">
                <a:solidFill>
                  <a:schemeClr val="lt2"/>
                </a:solidFill>
                <a:latin typeface="Arial"/>
                <a:ea typeface="Arial"/>
                <a:cs typeface="Arial"/>
                <a:sym typeface="Arial"/>
              </a:rPr>
              <a:t>http://interactive-fiction-class.org</a:t>
            </a:r>
            <a:endParaRPr/>
          </a:p>
          <a:p>
            <a:pPr indent="0" lvl="0" marL="0" marR="0" rtl="0" algn="l">
              <a:lnSpc>
                <a:spcPct val="100000"/>
              </a:lnSpc>
              <a:spcBef>
                <a:spcPts val="0"/>
              </a:spcBef>
              <a:spcAft>
                <a:spcPts val="0"/>
              </a:spcAft>
              <a:buClr>
                <a:schemeClr val="lt2"/>
              </a:buClr>
              <a:buSzPts val="2800"/>
              <a:buFont typeface="Arial"/>
              <a:buNone/>
            </a:pPr>
            <a:r>
              <a:t/>
            </a:r>
            <a:endParaRPr b="0" i="0" sz="2800" u="none" cap="none" strike="noStrike">
              <a:solidFill>
                <a:schemeClr val="lt2"/>
              </a:solidFill>
              <a:latin typeface="Arial"/>
              <a:ea typeface="Arial"/>
              <a:cs typeface="Arial"/>
              <a:sym typeface="Arial"/>
            </a:endParaRPr>
          </a:p>
        </p:txBody>
      </p:sp>
      <p:sp>
        <p:nvSpPr>
          <p:cNvPr id="71" name="Google Shape;7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Interactive Fiction and Text Generation</a:t>
            </a:r>
            <a:endParaRPr/>
          </a:p>
        </p:txBody>
      </p:sp>
      <p:sp>
        <p:nvSpPr>
          <p:cNvPr id="72" name="Google Shape;7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Paper &amp; Pencil Interactive Fiction</a:t>
            </a:r>
            <a:endParaRPr/>
          </a:p>
        </p:txBody>
      </p:sp>
      <p:pic>
        <p:nvPicPr>
          <p:cNvPr id="156" name="Google Shape;156;p10"/>
          <p:cNvPicPr preferRelativeResize="0"/>
          <p:nvPr/>
        </p:nvPicPr>
        <p:blipFill rotWithShape="1">
          <a:blip r:embed="rId3">
            <a:alphaModFix/>
          </a:blip>
          <a:srcRect b="0" l="0" r="0" t="0"/>
          <a:stretch/>
        </p:blipFill>
        <p:spPr>
          <a:xfrm>
            <a:off x="130158" y="2039061"/>
            <a:ext cx="4272445" cy="2395064"/>
          </a:xfrm>
          <a:prstGeom prst="rect">
            <a:avLst/>
          </a:prstGeom>
          <a:noFill/>
          <a:ln>
            <a:noFill/>
          </a:ln>
        </p:spPr>
      </p:pic>
      <p:pic>
        <p:nvPicPr>
          <p:cNvPr id="157" name="Google Shape;157;p10"/>
          <p:cNvPicPr preferRelativeResize="0"/>
          <p:nvPr/>
        </p:nvPicPr>
        <p:blipFill rotWithShape="1">
          <a:blip r:embed="rId4">
            <a:alphaModFix/>
          </a:blip>
          <a:srcRect b="0" l="0" r="0" t="0"/>
          <a:stretch/>
        </p:blipFill>
        <p:spPr>
          <a:xfrm>
            <a:off x="4456392" y="89036"/>
            <a:ext cx="5307969" cy="5307969"/>
          </a:xfrm>
          <a:prstGeom prst="rect">
            <a:avLst/>
          </a:prstGeom>
          <a:noFill/>
          <a:ln>
            <a:noFill/>
          </a:ln>
        </p:spPr>
      </p:pic>
      <p:sp>
        <p:nvSpPr>
          <p:cNvPr id="158" name="Google Shape;158;p10"/>
          <p:cNvSpPr txBox="1"/>
          <p:nvPr/>
        </p:nvSpPr>
        <p:spPr>
          <a:xfrm>
            <a:off x="309834" y="1017725"/>
            <a:ext cx="45588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800"/>
              <a:buFont typeface="Arial"/>
              <a:buNone/>
            </a:pPr>
            <a:r>
              <a:rPr b="0" i="0" lang="en-US" sz="1800" u="none" cap="none" strike="noStrike">
                <a:solidFill>
                  <a:schemeClr val="lt2"/>
                </a:solidFill>
                <a:latin typeface="Arial"/>
                <a:ea typeface="Arial"/>
                <a:cs typeface="Arial"/>
                <a:sym typeface="Arial"/>
              </a:rPr>
              <a:t>Dungeons &amp; Dragons is a fantasy tabletop role playing game first published in 1974.</a:t>
            </a:r>
            <a:endParaRPr/>
          </a:p>
          <a:p>
            <a:pPr indent="0" lvl="0" marL="0" marR="0" rtl="0" algn="l">
              <a:lnSpc>
                <a:spcPct val="115000"/>
              </a:lnSpc>
              <a:spcBef>
                <a:spcPts val="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p:txBody>
      </p:sp>
      <p:sp>
        <p:nvSpPr>
          <p:cNvPr id="159" name="Google Shape;15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1"/>
          <p:cNvPicPr preferRelativeResize="0"/>
          <p:nvPr/>
        </p:nvPicPr>
        <p:blipFill rotWithShape="1">
          <a:blip r:embed="rId3">
            <a:alphaModFix amt="50000"/>
          </a:blip>
          <a:srcRect b="0" l="0" r="0" t="0"/>
          <a:stretch/>
        </p:blipFill>
        <p:spPr>
          <a:xfrm rot="-5400000">
            <a:off x="1651026" y="-3853848"/>
            <a:ext cx="7468442" cy="11149352"/>
          </a:xfrm>
          <a:prstGeom prst="rect">
            <a:avLst/>
          </a:prstGeom>
          <a:noFill/>
          <a:ln>
            <a:noFill/>
          </a:ln>
        </p:spPr>
      </p:pic>
      <p:sp>
        <p:nvSpPr>
          <p:cNvPr id="165" name="Google Shape;16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Dungeons and Dragons (D&amp;D)</a:t>
            </a:r>
            <a:endParaRPr/>
          </a:p>
        </p:txBody>
      </p:sp>
      <p:sp>
        <p:nvSpPr>
          <p:cNvPr id="166" name="Google Shape;166;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solidFill>
                  <a:schemeClr val="dk1"/>
                </a:solidFill>
              </a:rPr>
              <a:t>A</a:t>
            </a:r>
            <a:r>
              <a:rPr lang="en-US" sz="2000">
                <a:solidFill>
                  <a:schemeClr val="dk1"/>
                </a:solidFill>
              </a:rPr>
              <a:t>n </a:t>
            </a:r>
            <a:r>
              <a:rPr lang="en-US" sz="2000">
                <a:solidFill>
                  <a:srgbClr val="FF9900"/>
                </a:solidFill>
              </a:rPr>
              <a:t>open world</a:t>
            </a:r>
            <a:r>
              <a:rPr lang="en-US" sz="2000">
                <a:solidFill>
                  <a:schemeClr val="dk1"/>
                </a:solidFill>
              </a:rPr>
              <a:t> game in which the players assume the roles of </a:t>
            </a:r>
            <a:r>
              <a:rPr lang="en-US" sz="2000">
                <a:solidFill>
                  <a:schemeClr val="accent6"/>
                </a:solidFill>
              </a:rPr>
              <a:t>characters in a story</a:t>
            </a:r>
            <a:r>
              <a:rPr lang="en-US" sz="2000">
                <a:solidFill>
                  <a:schemeClr val="dk1"/>
                </a:solidFill>
              </a:rPr>
              <a:t> and can have them attempt any action they want.</a:t>
            </a:r>
            <a:endParaRPr sz="2000">
              <a:solidFill>
                <a:schemeClr val="dk1"/>
              </a:solidFill>
            </a:endParaRPr>
          </a:p>
          <a:p>
            <a:pPr indent="-355600" lvl="0" marL="457200" rtl="0" algn="l">
              <a:lnSpc>
                <a:spcPct val="115000"/>
              </a:lnSpc>
              <a:spcBef>
                <a:spcPts val="0"/>
              </a:spcBef>
              <a:spcAft>
                <a:spcPts val="0"/>
              </a:spcAft>
              <a:buSzPts val="2000"/>
              <a:buChar char="●"/>
            </a:pPr>
            <a:r>
              <a:rPr lang="en-US" sz="2000">
                <a:solidFill>
                  <a:schemeClr val="dk1"/>
                </a:solidFill>
              </a:rPr>
              <a:t>The game is controlled by a dungeon master, who uses tables, dice, and personal judgment to decide on the effect of a character’s efforts.</a:t>
            </a:r>
            <a:endParaRPr/>
          </a:p>
          <a:p>
            <a:pPr indent="-355600" lvl="0" marL="457200" rtl="0" algn="l">
              <a:lnSpc>
                <a:spcPct val="115000"/>
              </a:lnSpc>
              <a:spcBef>
                <a:spcPts val="0"/>
              </a:spcBef>
              <a:spcAft>
                <a:spcPts val="0"/>
              </a:spcAft>
              <a:buSzPts val="2000"/>
              <a:buChar char="●"/>
            </a:pPr>
            <a:r>
              <a:rPr lang="en-US" sz="2000">
                <a:solidFill>
                  <a:schemeClr val="dk1"/>
                </a:solidFill>
              </a:rPr>
              <a:t>The players say what their characters do within the world of the campaign (over many play sessions). </a:t>
            </a:r>
            <a:endParaRPr sz="2000">
              <a:solidFill>
                <a:schemeClr val="dk1"/>
              </a:solidFill>
            </a:endParaRPr>
          </a:p>
        </p:txBody>
      </p:sp>
      <p:sp>
        <p:nvSpPr>
          <p:cNvPr id="167" name="Google Shape;16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0c2ff6ec56_0_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73" name="Google Shape;173;g10c2ff6ec56_0_179"/>
          <p:cNvSpPr txBox="1"/>
          <p:nvPr/>
        </p:nvSpPr>
        <p:spPr>
          <a:xfrm>
            <a:off x="5282400" y="1869075"/>
            <a:ext cx="11472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dk1"/>
                </a:solidFill>
              </a:rPr>
              <a:t>Limited Action Space</a:t>
            </a:r>
            <a:endParaRPr sz="1500">
              <a:solidFill>
                <a:schemeClr val="dk1"/>
              </a:solidFill>
            </a:endParaRPr>
          </a:p>
        </p:txBody>
      </p:sp>
      <p:sp>
        <p:nvSpPr>
          <p:cNvPr id="174" name="Google Shape;174;g10c2ff6ec56_0_179"/>
          <p:cNvSpPr txBox="1"/>
          <p:nvPr/>
        </p:nvSpPr>
        <p:spPr>
          <a:xfrm>
            <a:off x="2992100" y="1984425"/>
            <a:ext cx="1147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dk1"/>
                </a:solidFill>
              </a:rPr>
              <a:t>Full Action Space</a:t>
            </a:r>
            <a:endParaRPr sz="1500">
              <a:solidFill>
                <a:schemeClr val="dk1"/>
              </a:solidFill>
            </a:endParaRPr>
          </a:p>
        </p:txBody>
      </p:sp>
      <p:cxnSp>
        <p:nvCxnSpPr>
          <p:cNvPr id="175" name="Google Shape;175;g10c2ff6ec56_0_179"/>
          <p:cNvCxnSpPr>
            <a:stCxn id="176" idx="2"/>
            <a:endCxn id="177" idx="0"/>
          </p:cNvCxnSpPr>
          <p:nvPr/>
        </p:nvCxnSpPr>
        <p:spPr>
          <a:xfrm>
            <a:off x="4572000" y="1637900"/>
            <a:ext cx="1284000" cy="1646100"/>
          </a:xfrm>
          <a:prstGeom prst="straightConnector1">
            <a:avLst/>
          </a:prstGeom>
          <a:noFill/>
          <a:ln cap="flat" cmpd="sng" w="38100">
            <a:solidFill>
              <a:srgbClr val="3FAA47"/>
            </a:solidFill>
            <a:prstDash val="solid"/>
            <a:round/>
            <a:headEnd len="med" w="med" type="none"/>
            <a:tailEnd len="med" w="med" type="triangle"/>
          </a:ln>
        </p:spPr>
      </p:cxnSp>
      <p:cxnSp>
        <p:nvCxnSpPr>
          <p:cNvPr id="178" name="Google Shape;178;g10c2ff6ec56_0_179"/>
          <p:cNvCxnSpPr>
            <a:stCxn id="176" idx="2"/>
            <a:endCxn id="179" idx="0"/>
          </p:cNvCxnSpPr>
          <p:nvPr/>
        </p:nvCxnSpPr>
        <p:spPr>
          <a:xfrm flipH="1">
            <a:off x="3360000" y="1637900"/>
            <a:ext cx="1212000" cy="1646100"/>
          </a:xfrm>
          <a:prstGeom prst="straightConnector1">
            <a:avLst/>
          </a:prstGeom>
          <a:noFill/>
          <a:ln cap="flat" cmpd="sng" w="38100">
            <a:solidFill>
              <a:srgbClr val="3FAA47"/>
            </a:solidFill>
            <a:prstDash val="solid"/>
            <a:round/>
            <a:headEnd len="med" w="med" type="none"/>
            <a:tailEnd len="med" w="med" type="triangle"/>
          </a:ln>
        </p:spPr>
      </p:cxnSp>
      <p:sp>
        <p:nvSpPr>
          <p:cNvPr id="179" name="Google Shape;179;g10c2ff6ec56_0_179"/>
          <p:cNvSpPr txBox="1"/>
          <p:nvPr/>
        </p:nvSpPr>
        <p:spPr>
          <a:xfrm>
            <a:off x="2416250" y="3284000"/>
            <a:ext cx="18873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accent5"/>
                </a:solidFill>
              </a:rPr>
              <a:t>Tabletop Roleplaying Games</a:t>
            </a:r>
            <a:endParaRPr sz="1900">
              <a:solidFill>
                <a:schemeClr val="accent5"/>
              </a:solidFill>
            </a:endParaRPr>
          </a:p>
        </p:txBody>
      </p:sp>
      <p:sp>
        <p:nvSpPr>
          <p:cNvPr id="177" name="Google Shape;177;g10c2ff6ec56_0_179"/>
          <p:cNvSpPr txBox="1"/>
          <p:nvPr/>
        </p:nvSpPr>
        <p:spPr>
          <a:xfrm>
            <a:off x="4572000" y="3284100"/>
            <a:ext cx="2568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accent6"/>
                </a:solidFill>
              </a:rPr>
              <a:t>Choose-Your-Own Adventures</a:t>
            </a:r>
            <a:endParaRPr sz="1900">
              <a:solidFill>
                <a:schemeClr val="accent6"/>
              </a:solidFill>
            </a:endParaRPr>
          </a:p>
        </p:txBody>
      </p:sp>
      <p:sp>
        <p:nvSpPr>
          <p:cNvPr id="176" name="Google Shape;176;g10c2ff6ec56_0_179"/>
          <p:cNvSpPr txBox="1"/>
          <p:nvPr/>
        </p:nvSpPr>
        <p:spPr>
          <a:xfrm>
            <a:off x="3592350" y="575900"/>
            <a:ext cx="19593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1"/>
                </a:solidFill>
              </a:rPr>
              <a:t>Old-School Interactive Fiction</a:t>
            </a:r>
            <a:endParaRPr sz="1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idx="1" type="body"/>
          </p:nvPr>
        </p:nvSpPr>
        <p:spPr>
          <a:xfrm>
            <a:off x="311700" y="1152475"/>
            <a:ext cx="4558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t>In the late 1970s, “Choose your own adventure” books grew in popularity.</a:t>
            </a:r>
            <a:endParaRPr/>
          </a:p>
          <a:p>
            <a:pPr indent="0" lvl="0" marL="0" rtl="0" algn="l">
              <a:lnSpc>
                <a:spcPct val="115000"/>
              </a:lnSpc>
              <a:spcBef>
                <a:spcPts val="1600"/>
              </a:spcBef>
              <a:spcAft>
                <a:spcPts val="0"/>
              </a:spcAft>
              <a:buSzPts val="1800"/>
              <a:buNone/>
            </a:pPr>
            <a:r>
              <a:t/>
            </a:r>
            <a:endParaRPr/>
          </a:p>
        </p:txBody>
      </p:sp>
      <p:sp>
        <p:nvSpPr>
          <p:cNvPr id="185" name="Google Shape;18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Paper Interactive Fiction</a:t>
            </a:r>
            <a:endParaRPr/>
          </a:p>
        </p:txBody>
      </p:sp>
      <p:pic>
        <p:nvPicPr>
          <p:cNvPr id="186" name="Google Shape;186;p7"/>
          <p:cNvPicPr preferRelativeResize="0"/>
          <p:nvPr/>
        </p:nvPicPr>
        <p:blipFill rotWithShape="1">
          <a:blip r:embed="rId3">
            <a:alphaModFix/>
          </a:blip>
          <a:srcRect b="0" l="0" r="0" t="0"/>
          <a:stretch/>
        </p:blipFill>
        <p:spPr>
          <a:xfrm>
            <a:off x="5323000" y="513974"/>
            <a:ext cx="3215250" cy="2057776"/>
          </a:xfrm>
          <a:prstGeom prst="rect">
            <a:avLst/>
          </a:prstGeom>
          <a:noFill/>
          <a:ln>
            <a:noFill/>
          </a:ln>
        </p:spPr>
      </p:pic>
      <p:pic>
        <p:nvPicPr>
          <p:cNvPr id="187" name="Google Shape;187;p7"/>
          <p:cNvPicPr preferRelativeResize="0"/>
          <p:nvPr/>
        </p:nvPicPr>
        <p:blipFill rotWithShape="1">
          <a:blip r:embed="rId4">
            <a:alphaModFix/>
          </a:blip>
          <a:srcRect b="0" l="0" r="0" t="0"/>
          <a:stretch/>
        </p:blipFill>
        <p:spPr>
          <a:xfrm>
            <a:off x="5322999" y="2706000"/>
            <a:ext cx="3088778" cy="2211575"/>
          </a:xfrm>
          <a:prstGeom prst="rect">
            <a:avLst/>
          </a:prstGeom>
          <a:noFill/>
          <a:ln>
            <a:noFill/>
          </a:ln>
        </p:spPr>
      </p:pic>
      <p:pic>
        <p:nvPicPr>
          <p:cNvPr id="188" name="Google Shape;188;p7"/>
          <p:cNvPicPr preferRelativeResize="0"/>
          <p:nvPr/>
        </p:nvPicPr>
        <p:blipFill rotWithShape="1">
          <a:blip r:embed="rId5">
            <a:alphaModFix/>
          </a:blip>
          <a:srcRect b="0" l="0" r="0" t="0"/>
          <a:stretch/>
        </p:blipFill>
        <p:spPr>
          <a:xfrm>
            <a:off x="486875" y="2101450"/>
            <a:ext cx="3854955" cy="2891224"/>
          </a:xfrm>
          <a:prstGeom prst="rect">
            <a:avLst/>
          </a:prstGeom>
          <a:noFill/>
          <a:ln>
            <a:noFill/>
          </a:ln>
        </p:spPr>
      </p:pic>
      <p:sp>
        <p:nvSpPr>
          <p:cNvPr id="189" name="Google Shape;18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8"/>
          <p:cNvSpPr txBox="1"/>
          <p:nvPr>
            <p:ph idx="1" type="body"/>
          </p:nvPr>
        </p:nvSpPr>
        <p:spPr>
          <a:xfrm>
            <a:off x="311700" y="1152475"/>
            <a:ext cx="4558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a:t>In the late 1970s, “Choose your own adventure” books grew in popularity.</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rPr lang="en-US"/>
              <a:t>TODO: screenshot</a:t>
            </a:r>
            <a:endParaRPr/>
          </a:p>
        </p:txBody>
      </p:sp>
      <p:sp>
        <p:nvSpPr>
          <p:cNvPr id="195" name="Google Shape;195;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Paper Interactive Fiction</a:t>
            </a:r>
            <a:endParaRPr/>
          </a:p>
        </p:txBody>
      </p:sp>
      <p:pic>
        <p:nvPicPr>
          <p:cNvPr id="196" name="Google Shape;196;p8"/>
          <p:cNvPicPr preferRelativeResize="0"/>
          <p:nvPr/>
        </p:nvPicPr>
        <p:blipFill rotWithShape="1">
          <a:blip r:embed="rId3">
            <a:alphaModFix/>
          </a:blip>
          <a:srcRect b="0" l="0" r="0" t="0"/>
          <a:stretch/>
        </p:blipFill>
        <p:spPr>
          <a:xfrm>
            <a:off x="5323000" y="513974"/>
            <a:ext cx="3215250" cy="2057776"/>
          </a:xfrm>
          <a:prstGeom prst="rect">
            <a:avLst/>
          </a:prstGeom>
          <a:noFill/>
          <a:ln>
            <a:noFill/>
          </a:ln>
        </p:spPr>
      </p:pic>
      <p:pic>
        <p:nvPicPr>
          <p:cNvPr id="197" name="Google Shape;197;p8"/>
          <p:cNvPicPr preferRelativeResize="0"/>
          <p:nvPr/>
        </p:nvPicPr>
        <p:blipFill rotWithShape="1">
          <a:blip r:embed="rId4">
            <a:alphaModFix/>
          </a:blip>
          <a:srcRect b="0" l="0" r="0" t="0"/>
          <a:stretch/>
        </p:blipFill>
        <p:spPr>
          <a:xfrm>
            <a:off x="5322999" y="2706000"/>
            <a:ext cx="3088778" cy="2211575"/>
          </a:xfrm>
          <a:prstGeom prst="rect">
            <a:avLst/>
          </a:prstGeom>
          <a:noFill/>
          <a:ln>
            <a:noFill/>
          </a:ln>
        </p:spPr>
      </p:pic>
      <p:pic>
        <p:nvPicPr>
          <p:cNvPr id="198" name="Google Shape;198;p8"/>
          <p:cNvPicPr preferRelativeResize="0"/>
          <p:nvPr/>
        </p:nvPicPr>
        <p:blipFill rotWithShape="1">
          <a:blip r:embed="rId5">
            <a:alphaModFix/>
          </a:blip>
          <a:srcRect b="0" l="0" r="0" t="0"/>
          <a:stretch/>
        </p:blipFill>
        <p:spPr>
          <a:xfrm>
            <a:off x="486875" y="2101450"/>
            <a:ext cx="3854955" cy="2891224"/>
          </a:xfrm>
          <a:prstGeom prst="rect">
            <a:avLst/>
          </a:prstGeom>
          <a:noFill/>
          <a:ln>
            <a:noFill/>
          </a:ln>
        </p:spPr>
      </p:pic>
      <p:sp>
        <p:nvSpPr>
          <p:cNvPr id="199" name="Google Shape;199;p8"/>
          <p:cNvSpPr/>
          <p:nvPr/>
        </p:nvSpPr>
        <p:spPr>
          <a:xfrm>
            <a:off x="960450" y="3889375"/>
            <a:ext cx="1460500" cy="246075"/>
          </a:xfrm>
          <a:custGeom>
            <a:rect b="b" l="l" r="r" t="t"/>
            <a:pathLst>
              <a:path extrusionOk="0" h="9843" w="58420">
                <a:moveTo>
                  <a:pt x="0" y="0"/>
                </a:moveTo>
                <a:cubicBezTo>
                  <a:pt x="19748" y="0"/>
                  <a:pt x="39688" y="3592"/>
                  <a:pt x="58420" y="9843"/>
                </a:cubicBezTo>
              </a:path>
            </a:pathLst>
          </a:custGeom>
          <a:noFill/>
          <a:ln cap="flat" cmpd="sng" w="152400">
            <a:solidFill>
              <a:schemeClr val="accent6">
                <a:alpha val="29803"/>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rot="-410031">
            <a:off x="2563627" y="3591304"/>
            <a:ext cx="1514447" cy="531700"/>
          </a:xfrm>
          <a:prstGeom prst="rect">
            <a:avLst/>
          </a:prstGeom>
          <a:solidFill>
            <a:schemeClr val="accent6">
              <a:alpha val="2980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5" name="Shape 205"/>
        <p:cNvGrpSpPr/>
        <p:nvPr/>
      </p:nvGrpSpPr>
      <p:grpSpPr>
        <a:xfrm>
          <a:off x="0" y="0"/>
          <a:ext cx="0" cy="0"/>
          <a:chOff x="0" y="0"/>
          <a:chExt cx="0" cy="0"/>
        </a:xfrm>
      </p:grpSpPr>
      <p:pic>
        <p:nvPicPr>
          <p:cNvPr id="206" name="Google Shape;206;p9"/>
          <p:cNvPicPr preferRelativeResize="0"/>
          <p:nvPr/>
        </p:nvPicPr>
        <p:blipFill rotWithShape="1">
          <a:blip r:embed="rId3">
            <a:alphaModFix/>
          </a:blip>
          <a:srcRect b="0" l="0" r="0" t="0"/>
          <a:stretch/>
        </p:blipFill>
        <p:spPr>
          <a:xfrm>
            <a:off x="3439889" y="0"/>
            <a:ext cx="5662740" cy="5143500"/>
          </a:xfrm>
          <a:prstGeom prst="rect">
            <a:avLst/>
          </a:prstGeom>
          <a:noFill/>
          <a:ln>
            <a:noFill/>
          </a:ln>
        </p:spPr>
      </p:pic>
      <p:pic>
        <p:nvPicPr>
          <p:cNvPr id="207" name="Google Shape;207;p9"/>
          <p:cNvPicPr preferRelativeResize="0"/>
          <p:nvPr/>
        </p:nvPicPr>
        <p:blipFill rotWithShape="1">
          <a:blip r:embed="rId4">
            <a:alphaModFix/>
          </a:blip>
          <a:srcRect b="0" l="0" r="0" t="0"/>
          <a:stretch/>
        </p:blipFill>
        <p:spPr>
          <a:xfrm>
            <a:off x="3375" y="0"/>
            <a:ext cx="3079102" cy="5143500"/>
          </a:xfrm>
          <a:prstGeom prst="rect">
            <a:avLst/>
          </a:prstGeom>
          <a:noFill/>
          <a:ln>
            <a:noFill/>
          </a:ln>
        </p:spPr>
      </p:pic>
      <p:sp>
        <p:nvSpPr>
          <p:cNvPr id="208" name="Google Shape;20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209" name="Google Shape;209;p9"/>
          <p:cNvSpPr txBox="1"/>
          <p:nvPr/>
        </p:nvSpPr>
        <p:spPr>
          <a:xfrm>
            <a:off x="5592000" y="4881900"/>
            <a:ext cx="3552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
              <a:t>https://www.seanmichaelragan.com/html/[2008-03-07]_Choose_Your_Own_Adventure_book_as_directed_graph.shtml</a:t>
            </a:r>
            <a:endParaRPr sz="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0c2ff6ec56_0_18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Birth of Interactive Fiction Computer Games</a:t>
            </a:r>
            <a:endParaRPr/>
          </a:p>
        </p:txBody>
      </p:sp>
      <p:sp>
        <p:nvSpPr>
          <p:cNvPr id="215" name="Google Shape;215;g10c2ff6ec56_0_18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16" name="Google Shape;216;g10c2ff6ec56_0_1888"/>
          <p:cNvSpPr txBox="1"/>
          <p:nvPr>
            <p:ph idx="1" type="body"/>
          </p:nvPr>
        </p:nvSpPr>
        <p:spPr>
          <a:xfrm>
            <a:off x="311700" y="1125400"/>
            <a:ext cx="3339300" cy="8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700" u="sng"/>
              <a:t>Colossal Cave Adventure</a:t>
            </a:r>
            <a:endParaRPr sz="1700" u="sng"/>
          </a:p>
          <a:p>
            <a:pPr indent="0" lvl="0" marL="0" rtl="0" algn="l">
              <a:spcBef>
                <a:spcPts val="0"/>
              </a:spcBef>
              <a:spcAft>
                <a:spcPts val="0"/>
              </a:spcAft>
              <a:buNone/>
            </a:pPr>
            <a:r>
              <a:rPr lang="en-US" sz="1700"/>
              <a:t>Made in 1975 by Will Crowther</a:t>
            </a:r>
            <a:endParaRPr sz="1700"/>
          </a:p>
        </p:txBody>
      </p:sp>
      <p:pic>
        <p:nvPicPr>
          <p:cNvPr id="217" name="Google Shape;217;g10c2ff6ec56_0_1888"/>
          <p:cNvPicPr preferRelativeResize="0"/>
          <p:nvPr/>
        </p:nvPicPr>
        <p:blipFill>
          <a:blip r:embed="rId3">
            <a:alphaModFix/>
          </a:blip>
          <a:stretch>
            <a:fillRect/>
          </a:stretch>
        </p:blipFill>
        <p:spPr>
          <a:xfrm>
            <a:off x="3992050" y="1125396"/>
            <a:ext cx="4792602" cy="3594474"/>
          </a:xfrm>
          <a:prstGeom prst="rect">
            <a:avLst/>
          </a:prstGeom>
          <a:noFill/>
          <a:ln>
            <a:noFill/>
          </a:ln>
        </p:spPr>
      </p:pic>
      <p:sp>
        <p:nvSpPr>
          <p:cNvPr id="218" name="Google Shape;218;g10c2ff6ec56_0_1888"/>
          <p:cNvSpPr txBox="1"/>
          <p:nvPr/>
        </p:nvSpPr>
        <p:spPr>
          <a:xfrm>
            <a:off x="3992038" y="4729225"/>
            <a:ext cx="3885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
                <a:solidFill>
                  <a:schemeClr val="dk1"/>
                </a:solidFill>
              </a:rPr>
              <a:t>https://upload.wikimedia.org/wikipedia/commons/d/d8/Colossal_Cave_Adventure_on_VT100_terminal.jpg</a:t>
            </a:r>
            <a:endParaRPr sz="500">
              <a:solidFill>
                <a:schemeClr val="dk1"/>
              </a:solidFill>
            </a:endParaRPr>
          </a:p>
        </p:txBody>
      </p:sp>
      <p:grpSp>
        <p:nvGrpSpPr>
          <p:cNvPr id="219" name="Google Shape;219;g10c2ff6ec56_0_1888"/>
          <p:cNvGrpSpPr/>
          <p:nvPr/>
        </p:nvGrpSpPr>
        <p:grpSpPr>
          <a:xfrm>
            <a:off x="311695" y="2875000"/>
            <a:ext cx="1824350" cy="2115825"/>
            <a:chOff x="6069145" y="2440600"/>
            <a:chExt cx="1824350" cy="2115825"/>
          </a:xfrm>
        </p:grpSpPr>
        <p:pic>
          <p:nvPicPr>
            <p:cNvPr id="220" name="Google Shape;220;g10c2ff6ec56_0_1888"/>
            <p:cNvPicPr preferRelativeResize="0"/>
            <p:nvPr/>
          </p:nvPicPr>
          <p:blipFill>
            <a:blip r:embed="rId4">
              <a:alphaModFix/>
            </a:blip>
            <a:stretch>
              <a:fillRect/>
            </a:stretch>
          </p:blipFill>
          <p:spPr>
            <a:xfrm>
              <a:off x="6069145" y="2440600"/>
              <a:ext cx="1824350" cy="1853325"/>
            </a:xfrm>
            <a:prstGeom prst="rect">
              <a:avLst/>
            </a:prstGeom>
            <a:noFill/>
            <a:ln>
              <a:noFill/>
            </a:ln>
          </p:spPr>
        </p:pic>
        <p:sp>
          <p:nvSpPr>
            <p:cNvPr id="221" name="Google Shape;221;g10c2ff6ec56_0_1888"/>
            <p:cNvSpPr txBox="1"/>
            <p:nvPr/>
          </p:nvSpPr>
          <p:spPr>
            <a:xfrm>
              <a:off x="6069150" y="4217725"/>
              <a:ext cx="182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
                  <a:solidFill>
                    <a:schemeClr val="dk1"/>
                  </a:solidFill>
                </a:rPr>
                <a:t>https://en.wikipedia.org/wiki/Colossal_Cave_Adventure#/media/File:Will_Crowther_Fall_2012.jpg</a:t>
              </a:r>
              <a:endParaRPr sz="500">
                <a:solidFill>
                  <a:schemeClr val="dk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It became a thing</a:t>
            </a:r>
            <a:endParaRPr/>
          </a:p>
        </p:txBody>
      </p:sp>
      <p:sp>
        <p:nvSpPr>
          <p:cNvPr id="227" name="Google Shape;227;p12"/>
          <p:cNvSpPr txBox="1"/>
          <p:nvPr>
            <p:ph idx="1" type="body"/>
          </p:nvPr>
        </p:nvSpPr>
        <p:spPr>
          <a:xfrm>
            <a:off x="311700" y="1152475"/>
            <a:ext cx="8520600" cy="95510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US"/>
              <a:t>Interactive Fiction/Text Adventure Games were the best-selling computer games of the 1980s.  A company called Infocom created the most popular titles.</a:t>
            </a:r>
            <a:endParaRPr/>
          </a:p>
        </p:txBody>
      </p:sp>
      <p:pic>
        <p:nvPicPr>
          <p:cNvPr id="228" name="Google Shape;228;p12"/>
          <p:cNvPicPr preferRelativeResize="0"/>
          <p:nvPr/>
        </p:nvPicPr>
        <p:blipFill rotWithShape="1">
          <a:blip r:embed="rId3">
            <a:alphaModFix/>
          </a:blip>
          <a:srcRect b="0" l="0" r="0" t="0"/>
          <a:stretch/>
        </p:blipFill>
        <p:spPr>
          <a:xfrm>
            <a:off x="-143755" y="2216306"/>
            <a:ext cx="2414180" cy="2927194"/>
          </a:xfrm>
          <a:prstGeom prst="rect">
            <a:avLst/>
          </a:prstGeom>
          <a:noFill/>
          <a:ln>
            <a:noFill/>
          </a:ln>
        </p:spPr>
      </p:pic>
      <p:pic>
        <p:nvPicPr>
          <p:cNvPr id="229" name="Google Shape;229;p12"/>
          <p:cNvPicPr preferRelativeResize="0"/>
          <p:nvPr/>
        </p:nvPicPr>
        <p:blipFill rotWithShape="1">
          <a:blip r:embed="rId4">
            <a:alphaModFix/>
          </a:blip>
          <a:srcRect b="0" l="0" r="0" t="0"/>
          <a:stretch/>
        </p:blipFill>
        <p:spPr>
          <a:xfrm>
            <a:off x="2270425" y="2216306"/>
            <a:ext cx="2159740" cy="2927194"/>
          </a:xfrm>
          <a:prstGeom prst="rect">
            <a:avLst/>
          </a:prstGeom>
          <a:noFill/>
          <a:ln>
            <a:noFill/>
          </a:ln>
        </p:spPr>
      </p:pic>
      <p:pic>
        <p:nvPicPr>
          <p:cNvPr id="230" name="Google Shape;230;p12"/>
          <p:cNvPicPr preferRelativeResize="0"/>
          <p:nvPr/>
        </p:nvPicPr>
        <p:blipFill rotWithShape="1">
          <a:blip r:embed="rId5">
            <a:alphaModFix/>
          </a:blip>
          <a:srcRect b="0" l="0" r="0" t="0"/>
          <a:stretch/>
        </p:blipFill>
        <p:spPr>
          <a:xfrm>
            <a:off x="4445005" y="2216306"/>
            <a:ext cx="2399340" cy="2927194"/>
          </a:xfrm>
          <a:prstGeom prst="rect">
            <a:avLst/>
          </a:prstGeom>
          <a:noFill/>
          <a:ln>
            <a:noFill/>
          </a:ln>
        </p:spPr>
      </p:pic>
      <p:pic>
        <p:nvPicPr>
          <p:cNvPr id="231" name="Google Shape;231;p12"/>
          <p:cNvPicPr preferRelativeResize="0"/>
          <p:nvPr/>
        </p:nvPicPr>
        <p:blipFill rotWithShape="1">
          <a:blip r:embed="rId6">
            <a:alphaModFix/>
          </a:blip>
          <a:srcRect b="0" l="0" r="0" t="0"/>
          <a:stretch/>
        </p:blipFill>
        <p:spPr>
          <a:xfrm>
            <a:off x="6859185" y="2196190"/>
            <a:ext cx="2461219" cy="2947310"/>
          </a:xfrm>
          <a:prstGeom prst="rect">
            <a:avLst/>
          </a:prstGeom>
          <a:noFill/>
          <a:ln>
            <a:noFill/>
          </a:ln>
        </p:spPr>
      </p:pic>
      <p:sp>
        <p:nvSpPr>
          <p:cNvPr id="232" name="Google Shape;23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233" name="Google Shape;233;p12"/>
          <p:cNvSpPr txBox="1"/>
          <p:nvPr/>
        </p:nvSpPr>
        <p:spPr>
          <a:xfrm>
            <a:off x="653475" y="1944228"/>
            <a:ext cx="72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lt2"/>
                </a:solidFill>
              </a:rPr>
              <a:t>1979</a:t>
            </a:r>
            <a:endParaRPr sz="1200">
              <a:solidFill>
                <a:schemeClr val="lt2"/>
              </a:solidFill>
            </a:endParaRPr>
          </a:p>
        </p:txBody>
      </p:sp>
      <p:sp>
        <p:nvSpPr>
          <p:cNvPr id="234" name="Google Shape;234;p12"/>
          <p:cNvSpPr txBox="1"/>
          <p:nvPr/>
        </p:nvSpPr>
        <p:spPr>
          <a:xfrm>
            <a:off x="2995013" y="1944228"/>
            <a:ext cx="72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lt2"/>
                </a:solidFill>
              </a:rPr>
              <a:t>1983</a:t>
            </a:r>
            <a:endParaRPr sz="1200">
              <a:solidFill>
                <a:schemeClr val="lt2"/>
              </a:solidFill>
            </a:endParaRPr>
          </a:p>
        </p:txBody>
      </p:sp>
      <p:sp>
        <p:nvSpPr>
          <p:cNvPr id="235" name="Google Shape;235;p12"/>
          <p:cNvSpPr txBox="1"/>
          <p:nvPr/>
        </p:nvSpPr>
        <p:spPr>
          <a:xfrm>
            <a:off x="5281963" y="1944228"/>
            <a:ext cx="72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lt2"/>
                </a:solidFill>
              </a:rPr>
              <a:t>1983</a:t>
            </a:r>
            <a:endParaRPr sz="1200">
              <a:solidFill>
                <a:schemeClr val="lt2"/>
              </a:solidFill>
            </a:endParaRPr>
          </a:p>
        </p:txBody>
      </p:sp>
      <p:sp>
        <p:nvSpPr>
          <p:cNvPr id="236" name="Google Shape;236;p12"/>
          <p:cNvSpPr txBox="1"/>
          <p:nvPr/>
        </p:nvSpPr>
        <p:spPr>
          <a:xfrm>
            <a:off x="7727075" y="1944228"/>
            <a:ext cx="72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lt2"/>
                </a:solidFill>
              </a:rPr>
              <a:t>1985</a:t>
            </a:r>
            <a:endParaRPr sz="1200">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0c2ff6ec56_0_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0c2ff6ec56_0_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0c2ff6ec56_0_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244" name="Google Shape;244;g10c2ff6ec56_0_125"/>
          <p:cNvPicPr preferRelativeResize="0"/>
          <p:nvPr/>
        </p:nvPicPr>
        <p:blipFill>
          <a:blip r:embed="rId3">
            <a:alphaModFix/>
          </a:blip>
          <a:stretch>
            <a:fillRect/>
          </a:stretch>
        </p:blipFill>
        <p:spPr>
          <a:xfrm>
            <a:off x="490063" y="4"/>
            <a:ext cx="816388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Components of Interactive Fiction Games</a:t>
            </a:r>
            <a:endParaRPr/>
          </a:p>
        </p:txBody>
      </p:sp>
      <p:sp>
        <p:nvSpPr>
          <p:cNvPr id="250" name="Google Shape;250;p15"/>
          <p:cNvSpPr txBox="1"/>
          <p:nvPr>
            <p:ph idx="1" type="body"/>
          </p:nvPr>
        </p:nvSpPr>
        <p:spPr>
          <a:xfrm>
            <a:off x="2936000" y="1152475"/>
            <a:ext cx="5896200" cy="36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solidFill>
                <a:schemeClr val="dk1"/>
              </a:solidFill>
            </a:endParaRPr>
          </a:p>
          <a:p>
            <a:pPr indent="-342900" lvl="0" marL="457200" rtl="0" algn="l">
              <a:lnSpc>
                <a:spcPct val="115000"/>
              </a:lnSpc>
              <a:spcBef>
                <a:spcPts val="1600"/>
              </a:spcBef>
              <a:spcAft>
                <a:spcPts val="0"/>
              </a:spcAft>
              <a:buSzPts val="1800"/>
              <a:buChar char="●"/>
            </a:pPr>
            <a:r>
              <a:rPr lang="en-US">
                <a:solidFill>
                  <a:schemeClr val="dk1"/>
                </a:solidFill>
              </a:rPr>
              <a:t>The </a:t>
            </a:r>
            <a:r>
              <a:rPr b="1" lang="en-US">
                <a:solidFill>
                  <a:schemeClr val="accent6"/>
                </a:solidFill>
              </a:rPr>
              <a:t>parser</a:t>
            </a:r>
            <a:r>
              <a:rPr b="1" lang="en-US">
                <a:solidFill>
                  <a:schemeClr val="dk1"/>
                </a:solidFill>
              </a:rPr>
              <a:t>, </a:t>
            </a:r>
            <a:r>
              <a:rPr lang="en-US">
                <a:solidFill>
                  <a:schemeClr val="dk1"/>
                </a:solidFill>
              </a:rPr>
              <a:t>which is the component that analyzes natural language input in an interactive fiction work. </a:t>
            </a:r>
            <a:endParaRPr>
              <a:solidFill>
                <a:schemeClr val="dk1"/>
              </a:solidFill>
            </a:endParaRPr>
          </a:p>
          <a:p>
            <a:pPr indent="-342900" lvl="0" marL="457200" rtl="0" algn="l">
              <a:lnSpc>
                <a:spcPct val="115000"/>
              </a:lnSpc>
              <a:spcBef>
                <a:spcPts val="0"/>
              </a:spcBef>
              <a:spcAft>
                <a:spcPts val="0"/>
              </a:spcAft>
              <a:buSzPts val="1800"/>
              <a:buChar char="●"/>
            </a:pPr>
            <a:r>
              <a:rPr lang="en-US">
                <a:solidFill>
                  <a:schemeClr val="dk1"/>
                </a:solidFill>
              </a:rPr>
              <a:t>The </a:t>
            </a:r>
            <a:r>
              <a:rPr b="1" lang="en-US">
                <a:solidFill>
                  <a:schemeClr val="accent5"/>
                </a:solidFill>
              </a:rPr>
              <a:t>world model</a:t>
            </a:r>
            <a:r>
              <a:rPr b="1" lang="en-US">
                <a:solidFill>
                  <a:schemeClr val="dk1"/>
                </a:solidFill>
              </a:rPr>
              <a:t>, </a:t>
            </a:r>
            <a:r>
              <a:rPr lang="en-US">
                <a:solidFill>
                  <a:schemeClr val="dk1"/>
                </a:solidFill>
              </a:rPr>
              <a:t>which is setting of an interactive fiction work.</a:t>
            </a:r>
            <a:endParaRPr>
              <a:solidFill>
                <a:schemeClr val="dk1"/>
              </a:solidFill>
            </a:endParaRPr>
          </a:p>
        </p:txBody>
      </p:sp>
      <p:pic>
        <p:nvPicPr>
          <p:cNvPr id="251" name="Google Shape;251;p15"/>
          <p:cNvPicPr preferRelativeResize="0"/>
          <p:nvPr/>
        </p:nvPicPr>
        <p:blipFill rotWithShape="1">
          <a:blip r:embed="rId3">
            <a:alphaModFix/>
          </a:blip>
          <a:srcRect b="0" l="0" r="0" t="0"/>
          <a:stretch/>
        </p:blipFill>
        <p:spPr>
          <a:xfrm>
            <a:off x="281200" y="1009175"/>
            <a:ext cx="2618199" cy="3933402"/>
          </a:xfrm>
          <a:prstGeom prst="rect">
            <a:avLst/>
          </a:prstGeom>
          <a:noFill/>
          <a:ln>
            <a:noFill/>
          </a:ln>
        </p:spPr>
      </p:pic>
      <p:sp>
        <p:nvSpPr>
          <p:cNvPr id="252" name="Google Shape;25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Lara J. Martin </a:t>
            </a:r>
            <a:r>
              <a:rPr lang="en-US" sz="1500"/>
              <a:t>she/her or they/them</a:t>
            </a:r>
            <a:endParaRPr sz="2700"/>
          </a:p>
        </p:txBody>
      </p:sp>
      <p:sp>
        <p:nvSpPr>
          <p:cNvPr id="78" name="Google Shape;78;p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lang="en-US" sz="1600">
                <a:solidFill>
                  <a:schemeClr val="dk1"/>
                </a:solidFill>
              </a:rPr>
              <a:t>Postdoc with CCB</a:t>
            </a:r>
            <a:endParaRPr sz="1600"/>
          </a:p>
          <a:p>
            <a:pPr indent="0" lvl="0" marL="139700" rtl="0" algn="l">
              <a:lnSpc>
                <a:spcPct val="115000"/>
              </a:lnSpc>
              <a:spcBef>
                <a:spcPts val="0"/>
              </a:spcBef>
              <a:spcAft>
                <a:spcPts val="0"/>
              </a:spcAft>
              <a:buSzPts val="1400"/>
              <a:buNone/>
            </a:pPr>
            <a:r>
              <a:t/>
            </a:r>
            <a:endParaRPr sz="1600">
              <a:solidFill>
                <a:schemeClr val="dk1"/>
              </a:solidFill>
            </a:endParaRPr>
          </a:p>
          <a:p>
            <a:pPr indent="0" lvl="0" marL="139700" rtl="0" algn="l">
              <a:lnSpc>
                <a:spcPct val="115000"/>
              </a:lnSpc>
              <a:spcBef>
                <a:spcPts val="0"/>
              </a:spcBef>
              <a:spcAft>
                <a:spcPts val="0"/>
              </a:spcAft>
              <a:buSzPts val="1400"/>
              <a:buNone/>
            </a:pPr>
            <a:r>
              <a:rPr lang="en-US" sz="1600">
                <a:solidFill>
                  <a:schemeClr val="dk1"/>
                </a:solidFill>
              </a:rPr>
              <a:t>Research Interests</a:t>
            </a:r>
            <a:endParaRPr sz="1600"/>
          </a:p>
          <a:p>
            <a:pPr indent="-330200" lvl="0" marL="457200" rtl="0" algn="l">
              <a:spcBef>
                <a:spcPts val="0"/>
              </a:spcBef>
              <a:spcAft>
                <a:spcPts val="0"/>
              </a:spcAft>
              <a:buClr>
                <a:schemeClr val="dk1"/>
              </a:buClr>
              <a:buSzPts val="1600"/>
              <a:buChar char="●"/>
            </a:pPr>
            <a:r>
              <a:rPr lang="en-US" sz="1600">
                <a:solidFill>
                  <a:schemeClr val="dk1"/>
                </a:solidFill>
              </a:rPr>
              <a:t>Story generation/understanding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NLP for AAC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Speech processing &amp; affective computing</a:t>
            </a:r>
            <a:endParaRPr sz="1600"/>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Cognitive modeling</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139700" rtl="0" algn="l">
              <a:spcBef>
                <a:spcPts val="0"/>
              </a:spcBef>
              <a:spcAft>
                <a:spcPts val="0"/>
              </a:spcAft>
              <a:buNone/>
            </a:pPr>
            <a:r>
              <a:rPr lang="en-US" sz="1600">
                <a:solidFill>
                  <a:schemeClr val="dk1"/>
                </a:solidFill>
              </a:rPr>
              <a:t>Fun Fact</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I collect accents and have a list of English idioms</a:t>
            </a:r>
            <a:endParaRPr sz="1600">
              <a:solidFill>
                <a:schemeClr val="dk1"/>
              </a:solidFill>
            </a:endParaRPr>
          </a:p>
        </p:txBody>
      </p:sp>
      <p:pic>
        <p:nvPicPr>
          <p:cNvPr id="79" name="Google Shape;79;p3"/>
          <p:cNvPicPr preferRelativeResize="0"/>
          <p:nvPr/>
        </p:nvPicPr>
        <p:blipFill>
          <a:blip r:embed="rId3">
            <a:alphaModFix/>
          </a:blip>
          <a:stretch>
            <a:fillRect/>
          </a:stretch>
        </p:blipFill>
        <p:spPr>
          <a:xfrm>
            <a:off x="5286400" y="0"/>
            <a:ext cx="3857599" cy="5143501"/>
          </a:xfrm>
          <a:prstGeom prst="rect">
            <a:avLst/>
          </a:prstGeom>
          <a:noFill/>
          <a:ln>
            <a:noFill/>
          </a:ln>
        </p:spPr>
      </p:pic>
      <p:sp>
        <p:nvSpPr>
          <p:cNvPr id="80" name="Google Shape;8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0c2ff6ec56_0_19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Parser</a:t>
            </a:r>
            <a:endParaRPr/>
          </a:p>
        </p:txBody>
      </p:sp>
      <p:sp>
        <p:nvSpPr>
          <p:cNvPr id="258" name="Google Shape;258;g10c2ff6ec56_0_19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pSp>
        <p:nvGrpSpPr>
          <p:cNvPr id="259" name="Google Shape;259;g10c2ff6ec56_0_1932"/>
          <p:cNvGrpSpPr/>
          <p:nvPr/>
        </p:nvGrpSpPr>
        <p:grpSpPr>
          <a:xfrm>
            <a:off x="2392499" y="83313"/>
            <a:ext cx="6134626" cy="4976875"/>
            <a:chOff x="2629324" y="166625"/>
            <a:chExt cx="6134626" cy="4976875"/>
          </a:xfrm>
        </p:grpSpPr>
        <p:pic>
          <p:nvPicPr>
            <p:cNvPr id="260" name="Google Shape;260;g10c2ff6ec56_0_1932"/>
            <p:cNvPicPr preferRelativeResize="0"/>
            <p:nvPr/>
          </p:nvPicPr>
          <p:blipFill>
            <a:blip r:embed="rId3">
              <a:alphaModFix/>
            </a:blip>
            <a:stretch>
              <a:fillRect/>
            </a:stretch>
          </p:blipFill>
          <p:spPr>
            <a:xfrm>
              <a:off x="2629850" y="166625"/>
              <a:ext cx="6134100" cy="3848100"/>
            </a:xfrm>
            <a:prstGeom prst="rect">
              <a:avLst/>
            </a:prstGeom>
            <a:noFill/>
            <a:ln>
              <a:noFill/>
            </a:ln>
          </p:spPr>
        </p:pic>
        <p:pic>
          <p:nvPicPr>
            <p:cNvPr id="261" name="Google Shape;261;g10c2ff6ec56_0_1932"/>
            <p:cNvPicPr preferRelativeResize="0"/>
            <p:nvPr/>
          </p:nvPicPr>
          <p:blipFill rotWithShape="1">
            <a:blip r:embed="rId4">
              <a:alphaModFix/>
            </a:blip>
            <a:srcRect b="0" l="467" r="0" t="0"/>
            <a:stretch/>
          </p:blipFill>
          <p:spPr>
            <a:xfrm>
              <a:off x="2629324" y="3790950"/>
              <a:ext cx="6134100" cy="13525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US"/>
              <a:t>Commands</a:t>
            </a:r>
            <a:endParaRPr/>
          </a:p>
        </p:txBody>
      </p:sp>
      <p:sp>
        <p:nvSpPr>
          <p:cNvPr id="267" name="Google Shape;267;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
        <p:nvSpPr>
          <p:cNvPr id="268" name="Google Shape;268;p4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800"/>
              <a:buNone/>
            </a:pPr>
            <a:r>
              <a:rPr lang="en-US"/>
              <a:t>Players input simple sentences such as “</a:t>
            </a:r>
            <a:r>
              <a:rPr lang="en-US">
                <a:latin typeface="Consolas"/>
                <a:ea typeface="Consolas"/>
                <a:cs typeface="Consolas"/>
                <a:sym typeface="Consolas"/>
              </a:rPr>
              <a:t>get key</a:t>
            </a:r>
            <a:r>
              <a:rPr lang="en-US"/>
              <a:t>” or “</a:t>
            </a:r>
            <a:r>
              <a:rPr lang="en-US">
                <a:latin typeface="Consolas"/>
                <a:ea typeface="Consolas"/>
                <a:cs typeface="Consolas"/>
                <a:sym typeface="Consolas"/>
              </a:rPr>
              <a:t>go east</a:t>
            </a:r>
            <a:r>
              <a:rPr lang="en-US"/>
              <a:t>”, which are interpreted by a text parser. Parsers may vary in sophistication; the first text adventure parsers could only handle two-word sentences in the form of </a:t>
            </a:r>
            <a:r>
              <a:rPr b="1" lang="en-US"/>
              <a:t>verb-noun</a:t>
            </a:r>
            <a:r>
              <a:rPr lang="en-US"/>
              <a:t> pairs. </a:t>
            </a:r>
            <a:endParaRPr/>
          </a:p>
        </p:txBody>
      </p:sp>
      <p:sp>
        <p:nvSpPr>
          <p:cNvPr id="269" name="Google Shape;26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2"/>
          <p:cNvPicPr preferRelativeResize="0"/>
          <p:nvPr/>
        </p:nvPicPr>
        <p:blipFill rotWithShape="1">
          <a:blip r:embed="rId3">
            <a:alphaModFix/>
          </a:blip>
          <a:srcRect b="0" l="0" r="0" t="0"/>
          <a:stretch/>
        </p:blipFill>
        <p:spPr>
          <a:xfrm>
            <a:off x="0" y="-36725"/>
            <a:ext cx="4669325" cy="5368587"/>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4669325" y="-112374"/>
            <a:ext cx="4386550" cy="5517725"/>
          </a:xfrm>
          <a:prstGeom prst="rect">
            <a:avLst/>
          </a:prstGeom>
          <a:noFill/>
          <a:ln>
            <a:noFill/>
          </a:ln>
        </p:spPr>
      </p:pic>
      <p:sp>
        <p:nvSpPr>
          <p:cNvPr id="276" name="Google Shape;27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 name="Shape 280"/>
        <p:cNvGrpSpPr/>
        <p:nvPr/>
      </p:nvGrpSpPr>
      <p:grpSpPr>
        <a:xfrm>
          <a:off x="0" y="0"/>
          <a:ext cx="0" cy="0"/>
          <a:chOff x="0" y="0"/>
          <a:chExt cx="0" cy="0"/>
        </a:xfrm>
      </p:grpSpPr>
      <p:pic>
        <p:nvPicPr>
          <p:cNvPr descr="A close up of text on a white background&#10;&#10;Description automatically generated" id="281" name="Google Shape;281;p43"/>
          <p:cNvPicPr preferRelativeResize="0"/>
          <p:nvPr/>
        </p:nvPicPr>
        <p:blipFill rotWithShape="1">
          <a:blip r:embed="rId3">
            <a:alphaModFix/>
          </a:blip>
          <a:srcRect b="0" l="0" r="0" t="0"/>
          <a:stretch/>
        </p:blipFill>
        <p:spPr>
          <a:xfrm>
            <a:off x="668761" y="-216278"/>
            <a:ext cx="7806478" cy="5576056"/>
          </a:xfrm>
          <a:prstGeom prst="rect">
            <a:avLst/>
          </a:prstGeom>
          <a:noFill/>
          <a:ln>
            <a:noFill/>
          </a:ln>
        </p:spPr>
      </p:pic>
      <p:sp>
        <p:nvSpPr>
          <p:cNvPr id="282" name="Google Shape;28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Vocabulary</a:t>
            </a:r>
            <a:endParaRPr/>
          </a:p>
        </p:txBody>
      </p:sp>
      <p:sp>
        <p:nvSpPr>
          <p:cNvPr id="288" name="Google Shape;288;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US">
                <a:solidFill>
                  <a:schemeClr val="dk1"/>
                </a:solidFill>
              </a:rPr>
              <a:t>The original Zork I (1980) had a 600-word vocabulary.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US">
                <a:solidFill>
                  <a:schemeClr val="dk1"/>
                </a:solidFill>
              </a:rPr>
              <a:t>Trinity (1986) could understand stand 2,120 different words. </a:t>
            </a:r>
            <a:endParaRPr>
              <a:solidFill>
                <a:schemeClr val="dk1"/>
              </a:solidFill>
            </a:endParaRPr>
          </a:p>
        </p:txBody>
      </p:sp>
      <p:sp>
        <p:nvSpPr>
          <p:cNvPr id="289" name="Google Shape;28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en-US"/>
              <a:t>Early Parsers</a:t>
            </a:r>
            <a:endParaRPr/>
          </a:p>
        </p:txBody>
      </p:sp>
      <p:grpSp>
        <p:nvGrpSpPr>
          <p:cNvPr id="295" name="Google Shape;295;p45"/>
          <p:cNvGrpSpPr/>
          <p:nvPr/>
        </p:nvGrpSpPr>
        <p:grpSpPr>
          <a:xfrm>
            <a:off x="387843" y="1418593"/>
            <a:ext cx="8368313" cy="2884163"/>
            <a:chOff x="76143" y="266118"/>
            <a:chExt cx="8368313" cy="2884163"/>
          </a:xfrm>
        </p:grpSpPr>
        <p:sp>
          <p:nvSpPr>
            <p:cNvPr id="296" name="Google Shape;296;p45"/>
            <p:cNvSpPr/>
            <p:nvPr/>
          </p:nvSpPr>
          <p:spPr>
            <a:xfrm>
              <a:off x="1134206" y="266118"/>
              <a:ext cx="1731375" cy="173137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p:nvPr/>
          </p:nvSpPr>
          <p:spPr>
            <a:xfrm>
              <a:off x="76143" y="2430281"/>
              <a:ext cx="3847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5"/>
            <p:cNvSpPr txBox="1"/>
            <p:nvPr/>
          </p:nvSpPr>
          <p:spPr>
            <a:xfrm>
              <a:off x="76143" y="2430281"/>
              <a:ext cx="38475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Adventure</a:t>
              </a:r>
              <a:r>
                <a:rPr b="0" i="0" lang="en-US" sz="1800" u="none" cap="none" strike="noStrike">
                  <a:solidFill>
                    <a:schemeClr val="dk1"/>
                  </a:solidFill>
                  <a:latin typeface="Arial"/>
                  <a:ea typeface="Arial"/>
                  <a:cs typeface="Arial"/>
                  <a:sym typeface="Arial"/>
                </a:rPr>
                <a:t>’s verb-noun parser was extremely primitive but removed </a:t>
              </a:r>
              <a:r>
                <a:rPr b="1" i="0" lang="en-US" sz="1800" u="none" cap="none" strike="noStrike">
                  <a:solidFill>
                    <a:schemeClr val="dk1"/>
                  </a:solidFill>
                </a:rPr>
                <a:t>ambiguity</a:t>
              </a:r>
              <a:r>
                <a:rPr b="0" i="0" lang="en-US" sz="1800" u="none" cap="none" strike="noStrike">
                  <a:solidFill>
                    <a:schemeClr val="dk1"/>
                  </a:solidFill>
                  <a:latin typeface="Arial"/>
                  <a:ea typeface="Arial"/>
                  <a:cs typeface="Arial"/>
                  <a:sym typeface="Arial"/>
                </a:rPr>
                <a:t>.  </a:t>
              </a:r>
              <a:endParaRPr>
                <a:solidFill>
                  <a:schemeClr val="dk1"/>
                </a:solidFill>
              </a:endParaRPr>
            </a:p>
          </p:txBody>
        </p:sp>
        <p:sp>
          <p:nvSpPr>
            <p:cNvPr id="299" name="Google Shape;299;p45"/>
            <p:cNvSpPr/>
            <p:nvPr/>
          </p:nvSpPr>
          <p:spPr>
            <a:xfrm>
              <a:off x="5655018" y="266118"/>
              <a:ext cx="1731375" cy="173137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5"/>
            <p:cNvSpPr/>
            <p:nvPr/>
          </p:nvSpPr>
          <p:spPr>
            <a:xfrm>
              <a:off x="4596956" y="2430281"/>
              <a:ext cx="3847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5"/>
            <p:cNvSpPr txBox="1"/>
            <p:nvPr/>
          </p:nvSpPr>
          <p:spPr>
            <a:xfrm>
              <a:off x="4596956" y="2430281"/>
              <a:ext cx="38475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Ambiguity means that there are multiple interpretations of a sentence, which denote distinct meanings.</a:t>
              </a:r>
              <a:endParaRPr>
                <a:solidFill>
                  <a:schemeClr val="dk1"/>
                </a:solidFill>
              </a:endParaRPr>
            </a:p>
          </p:txBody>
        </p:sp>
      </p:grpSp>
      <p:sp>
        <p:nvSpPr>
          <p:cNvPr id="302" name="Google Shape;30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2"/>
        </a:solidFill>
      </p:bgPr>
    </p:bg>
    <p:spTree>
      <p:nvGrpSpPr>
        <p:cNvPr id="306" name="Shape 306"/>
        <p:cNvGrpSpPr/>
        <p:nvPr/>
      </p:nvGrpSpPr>
      <p:grpSpPr>
        <a:xfrm>
          <a:off x="0" y="0"/>
          <a:ext cx="0" cy="0"/>
          <a:chOff x="0" y="0"/>
          <a:chExt cx="0" cy="0"/>
        </a:xfrm>
      </p:grpSpPr>
      <p:pic>
        <p:nvPicPr>
          <p:cNvPr id="307" name="Google Shape;307;p46"/>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308" name="Google Shape;30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Basic Linguistics</a:t>
            </a:r>
            <a:endParaRPr/>
          </a:p>
        </p:txBody>
      </p:sp>
      <p:sp>
        <p:nvSpPr>
          <p:cNvPr id="314" name="Google Shape;314;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US">
                <a:solidFill>
                  <a:schemeClr val="dk1"/>
                </a:solidFill>
              </a:rPr>
              <a:t>Stop words: </a:t>
            </a:r>
            <a:r>
              <a:rPr lang="en-US">
                <a:solidFill>
                  <a:schemeClr val="dk1"/>
                </a:solidFill>
              </a:rPr>
              <a:t>Function words like “the” could be stripped from user input, so that “GET THE LAMP” was sent to the parser as “GET LAMP”.</a:t>
            </a:r>
            <a:endParaRPr>
              <a:solidFill>
                <a:schemeClr val="dk1"/>
              </a:solidFill>
            </a:endParaRPr>
          </a:p>
          <a:p>
            <a:pPr indent="0" lvl="0" marL="114300" rtl="0" algn="l">
              <a:lnSpc>
                <a:spcPct val="115000"/>
              </a:lnSpc>
              <a:spcBef>
                <a:spcPts val="0"/>
              </a:spcBef>
              <a:spcAft>
                <a:spcPts val="0"/>
              </a:spcAft>
              <a:buSzPts val="1800"/>
              <a:buNone/>
            </a:pPr>
            <a:r>
              <a:t/>
            </a:r>
            <a:endParaRPr b="1">
              <a:solidFill>
                <a:schemeClr val="dk1"/>
              </a:solidFill>
            </a:endParaRPr>
          </a:p>
          <a:p>
            <a:pPr indent="0" lvl="0" marL="114300" rtl="0" algn="l">
              <a:lnSpc>
                <a:spcPct val="115000"/>
              </a:lnSpc>
              <a:spcBef>
                <a:spcPts val="0"/>
              </a:spcBef>
              <a:spcAft>
                <a:spcPts val="0"/>
              </a:spcAft>
              <a:buSzPts val="1800"/>
              <a:buNone/>
            </a:pPr>
            <a:r>
              <a:rPr b="1" lang="en-US">
                <a:solidFill>
                  <a:schemeClr val="dk1"/>
                </a:solidFill>
              </a:rPr>
              <a:t>Prepositions: </a:t>
            </a:r>
            <a:r>
              <a:rPr lang="en-US">
                <a:solidFill>
                  <a:schemeClr val="dk1"/>
                </a:solidFill>
              </a:rPr>
              <a:t>“LOOK AT” and “LOOK UNDER” were only considered different by the parser if they were implemented as separate verbs and mapped onto different actions.</a:t>
            </a:r>
            <a:endParaRPr>
              <a:solidFill>
                <a:schemeClr val="dk1"/>
              </a:solidFill>
            </a:endParaRPr>
          </a:p>
          <a:p>
            <a:pPr indent="0" lvl="0" marL="114300" rtl="0" algn="l">
              <a:lnSpc>
                <a:spcPct val="115000"/>
              </a:lnSpc>
              <a:spcBef>
                <a:spcPts val="0"/>
              </a:spcBef>
              <a:spcAft>
                <a:spcPts val="0"/>
              </a:spcAft>
              <a:buSzPts val="1800"/>
              <a:buNone/>
            </a:pPr>
            <a:r>
              <a:t/>
            </a:r>
            <a:endParaRPr>
              <a:solidFill>
                <a:schemeClr val="dk1"/>
              </a:solidFill>
            </a:endParaRPr>
          </a:p>
          <a:p>
            <a:pPr indent="0" lvl="0" marL="114300" rtl="0" algn="l">
              <a:lnSpc>
                <a:spcPct val="115000"/>
              </a:lnSpc>
              <a:spcBef>
                <a:spcPts val="0"/>
              </a:spcBef>
              <a:spcAft>
                <a:spcPts val="0"/>
              </a:spcAft>
              <a:buSzPts val="1800"/>
              <a:buNone/>
            </a:pPr>
            <a:r>
              <a:rPr b="1" lang="en-US">
                <a:solidFill>
                  <a:schemeClr val="dk1"/>
                </a:solidFill>
              </a:rPr>
              <a:t>Direct and indirect objects: </a:t>
            </a:r>
            <a:r>
              <a:rPr lang="en-US">
                <a:solidFill>
                  <a:schemeClr val="dk1"/>
                </a:solidFill>
              </a:rPr>
              <a:t>Some parsers recognized direct and indirect objects like GIVE [THE BOOK] TO [CHRIS].</a:t>
            </a:r>
            <a:endParaRPr>
              <a:solidFill>
                <a:schemeClr val="dk1"/>
              </a:solidFill>
            </a:endParaRPr>
          </a:p>
        </p:txBody>
      </p:sp>
      <p:sp>
        <p:nvSpPr>
          <p:cNvPr id="315" name="Google Shape;31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a:t>
            </a:r>
            <a:r>
              <a:rPr lang="en-US" sz="5100">
                <a:latin typeface="Consolas"/>
                <a:ea typeface="Consolas"/>
                <a:cs typeface="Consolas"/>
                <a:sym typeface="Consolas"/>
              </a:rPr>
              <a:t>open the red box with the green key then go north</a:t>
            </a:r>
            <a:r>
              <a:rPr lang="en-US"/>
              <a:t>”.</a:t>
            </a:r>
            <a:endParaRPr/>
          </a:p>
        </p:txBody>
      </p:sp>
      <p:sp>
        <p:nvSpPr>
          <p:cNvPr id="321" name="Google Shape;321;p51"/>
          <p:cNvSpPr txBox="1"/>
          <p:nvPr>
            <p:ph idx="1" type="subTitle"/>
          </p:nvPr>
        </p:nvSpPr>
        <p:spPr>
          <a:xfrm>
            <a:off x="311700" y="2834124"/>
            <a:ext cx="8520600" cy="1184083"/>
          </a:xfrm>
          <a:prstGeom prst="rect">
            <a:avLst/>
          </a:prstGeom>
          <a:noFill/>
          <a:ln>
            <a:noFill/>
          </a:ln>
        </p:spPr>
        <p:txBody>
          <a:bodyPr anchorCtr="0" anchor="t" bIns="91425" lIns="91425" spcFirstLastPara="1" rIns="91425" wrap="square" tIns="91425">
            <a:normAutofit/>
          </a:bodyPr>
          <a:lstStyle/>
          <a:p>
            <a:pPr indent="-342900" lvl="0" marL="457200" rtl="0" algn="ctr">
              <a:lnSpc>
                <a:spcPct val="90000"/>
              </a:lnSpc>
              <a:spcBef>
                <a:spcPts val="0"/>
              </a:spcBef>
              <a:spcAft>
                <a:spcPts val="0"/>
              </a:spcAft>
              <a:buSzPts val="2800"/>
              <a:buNone/>
            </a:pPr>
            <a:r>
              <a:rPr lang="en-US" sz="1800"/>
              <a:t>Later parsers, such as those built on ZIL (Zork Implementation Language), could understand complete sentences. They could handle more complex inputs. </a:t>
            </a:r>
            <a:endParaRPr/>
          </a:p>
          <a:p>
            <a:pPr indent="0" lvl="0" marL="114300" rtl="0" algn="ctr">
              <a:lnSpc>
                <a:spcPct val="90000"/>
              </a:lnSpc>
              <a:spcBef>
                <a:spcPts val="600"/>
              </a:spcBef>
              <a:spcAft>
                <a:spcPts val="600"/>
              </a:spcAft>
              <a:buSzPts val="2800"/>
              <a:buNone/>
            </a:pPr>
            <a:r>
              <a:t/>
            </a:r>
            <a:endParaRPr sz="1800"/>
          </a:p>
        </p:txBody>
      </p:sp>
      <p:sp>
        <p:nvSpPr>
          <p:cNvPr id="322" name="Google Shape;32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rmAutofit/>
          </a:bodyPr>
          <a:lstStyle/>
          <a:p>
            <a:pPr indent="0" lvl="0" marL="0" rtl="0" algn="l">
              <a:lnSpc>
                <a:spcPct val="90000"/>
              </a:lnSpc>
              <a:spcBef>
                <a:spcPts val="0"/>
              </a:spcBef>
              <a:spcAft>
                <a:spcPts val="0"/>
              </a:spcAft>
              <a:buSzPts val="12000"/>
              <a:buNone/>
            </a:pPr>
            <a:r>
              <a:rPr lang="en-US"/>
              <a:t>Z-machine</a:t>
            </a:r>
            <a:endParaRPr/>
          </a:p>
        </p:txBody>
      </p:sp>
      <p:sp>
        <p:nvSpPr>
          <p:cNvPr id="328" name="Google Shape;328;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05000"/>
              </a:lnSpc>
              <a:spcBef>
                <a:spcPts val="0"/>
              </a:spcBef>
              <a:spcAft>
                <a:spcPts val="0"/>
              </a:spcAft>
              <a:buSzPts val="1800"/>
              <a:buNone/>
            </a:pPr>
            <a:r>
              <a:rPr lang="en-US" sz="1400">
                <a:solidFill>
                  <a:schemeClr val="dk1"/>
                </a:solidFill>
              </a:rPr>
              <a:t>Infocom developed a virtual machine to deploy standardized “story files” on many platforms. </a:t>
            </a:r>
            <a:endParaRPr sz="1400">
              <a:solidFill>
                <a:schemeClr val="dk1"/>
              </a:solidFill>
            </a:endParaRPr>
          </a:p>
          <a:p>
            <a:pPr indent="0" lvl="0" marL="114300" rtl="0" algn="l">
              <a:lnSpc>
                <a:spcPct val="105000"/>
              </a:lnSpc>
              <a:spcBef>
                <a:spcPts val="600"/>
              </a:spcBef>
              <a:spcAft>
                <a:spcPts val="0"/>
              </a:spcAft>
              <a:buSzPts val="1800"/>
              <a:buNone/>
            </a:pPr>
            <a:r>
              <a:rPr lang="en-US" sz="1400">
                <a:solidFill>
                  <a:schemeClr val="dk1"/>
                </a:solidFill>
              </a:rPr>
              <a:t>The Infocom parser was the best of its era. </a:t>
            </a:r>
            <a:endParaRPr sz="1400">
              <a:solidFill>
                <a:schemeClr val="dk1"/>
              </a:solidFill>
            </a:endParaRPr>
          </a:p>
          <a:p>
            <a:pPr indent="0" lvl="0" marL="114300" rtl="0" algn="l">
              <a:lnSpc>
                <a:spcPct val="105000"/>
              </a:lnSpc>
              <a:spcBef>
                <a:spcPts val="600"/>
              </a:spcBef>
              <a:spcAft>
                <a:spcPts val="0"/>
              </a:spcAft>
              <a:buSzPts val="1800"/>
              <a:buNone/>
            </a:pPr>
            <a:r>
              <a:rPr lang="en-US" sz="1400">
                <a:solidFill>
                  <a:schemeClr val="dk1"/>
                </a:solidFill>
              </a:rPr>
              <a:t>It accepted complex, complete sentence commands when its competitors’ parsers were restricted to simple two-word verb-noun combinations. </a:t>
            </a:r>
            <a:endParaRPr sz="1400">
              <a:solidFill>
                <a:schemeClr val="dk1"/>
              </a:solidFill>
            </a:endParaRPr>
          </a:p>
          <a:p>
            <a:pPr indent="0" lvl="0" marL="114300" rtl="0" algn="l">
              <a:lnSpc>
                <a:spcPct val="105000"/>
              </a:lnSpc>
              <a:spcBef>
                <a:spcPts val="600"/>
              </a:spcBef>
              <a:spcAft>
                <a:spcPts val="600"/>
              </a:spcAft>
              <a:buSzPts val="1800"/>
              <a:buNone/>
            </a:pPr>
            <a:r>
              <a:rPr lang="en-US" sz="1400">
                <a:solidFill>
                  <a:schemeClr val="dk1"/>
                </a:solidFill>
              </a:rPr>
              <a:t>Its parser was actively upgraded, and later games would ‘understand’ multiple sentence input: ‘pick up the gem and put it in my bag. take the newspaper clipping out of my bag then burn it with the book of matches’.</a:t>
            </a:r>
            <a:endParaRPr>
              <a:solidFill>
                <a:schemeClr val="dk1"/>
              </a:solidFill>
            </a:endParaRPr>
          </a:p>
        </p:txBody>
      </p:sp>
      <p:sp>
        <p:nvSpPr>
          <p:cNvPr id="329" name="Google Shape;32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Chris Callison-Burch </a:t>
            </a:r>
            <a:r>
              <a:rPr lang="en-US" sz="1500"/>
              <a:t>he/him</a:t>
            </a:r>
            <a:endParaRPr/>
          </a:p>
        </p:txBody>
      </p:sp>
      <p:sp>
        <p:nvSpPr>
          <p:cNvPr id="86" name="Google Shape;86;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lang="en-US" sz="1600">
                <a:solidFill>
                  <a:schemeClr val="dk1"/>
                </a:solidFill>
              </a:rPr>
              <a:t>Associate </a:t>
            </a:r>
            <a:r>
              <a:rPr lang="en-US" sz="1600">
                <a:solidFill>
                  <a:schemeClr val="dk1"/>
                </a:solidFill>
              </a:rPr>
              <a:t>Professor in CIS</a:t>
            </a:r>
            <a:endParaRPr sz="1600"/>
          </a:p>
          <a:p>
            <a:pPr indent="0" lvl="0" marL="139700" rtl="0" algn="l">
              <a:lnSpc>
                <a:spcPct val="115000"/>
              </a:lnSpc>
              <a:spcBef>
                <a:spcPts val="0"/>
              </a:spcBef>
              <a:spcAft>
                <a:spcPts val="0"/>
              </a:spcAft>
              <a:buSzPts val="1400"/>
              <a:buNone/>
            </a:pPr>
            <a:r>
              <a:t/>
            </a:r>
            <a:endParaRPr sz="1600">
              <a:solidFill>
                <a:schemeClr val="dk1"/>
              </a:solidFill>
            </a:endParaRPr>
          </a:p>
          <a:p>
            <a:pPr indent="0" lvl="0" marL="139700" rtl="0" algn="l">
              <a:lnSpc>
                <a:spcPct val="115000"/>
              </a:lnSpc>
              <a:spcBef>
                <a:spcPts val="0"/>
              </a:spcBef>
              <a:spcAft>
                <a:spcPts val="0"/>
              </a:spcAft>
              <a:buSzPts val="1400"/>
              <a:buNone/>
            </a:pPr>
            <a:r>
              <a:rPr lang="en-US" sz="1600">
                <a:solidFill>
                  <a:schemeClr val="dk1"/>
                </a:solidFill>
              </a:rPr>
              <a:t>Research Interests</a:t>
            </a:r>
            <a:endParaRPr sz="1600"/>
          </a:p>
          <a:p>
            <a:pPr indent="-330200" lvl="0" marL="457200" rtl="0" algn="l">
              <a:spcBef>
                <a:spcPts val="0"/>
              </a:spcBef>
              <a:spcAft>
                <a:spcPts val="0"/>
              </a:spcAft>
              <a:buSzPts val="1600"/>
              <a:buChar char="●"/>
            </a:pPr>
            <a:r>
              <a:rPr lang="en-US" sz="1600">
                <a:solidFill>
                  <a:schemeClr val="dk1"/>
                </a:solidFill>
              </a:rPr>
              <a:t>Artificial Intelligence </a:t>
            </a:r>
            <a:endParaRPr sz="1600">
              <a:solidFill>
                <a:schemeClr val="dk1"/>
              </a:solidFill>
            </a:endParaRPr>
          </a:p>
          <a:p>
            <a:pPr indent="-330200" lvl="0" marL="457200" rtl="0" algn="l">
              <a:lnSpc>
                <a:spcPct val="115000"/>
              </a:lnSpc>
              <a:spcBef>
                <a:spcPts val="0"/>
              </a:spcBef>
              <a:spcAft>
                <a:spcPts val="0"/>
              </a:spcAft>
              <a:buSzPts val="1600"/>
              <a:buChar char="●"/>
            </a:pPr>
            <a:r>
              <a:rPr lang="en-US" sz="1600">
                <a:solidFill>
                  <a:schemeClr val="dk1"/>
                </a:solidFill>
              </a:rPr>
              <a:t>Natural Language Processing</a:t>
            </a:r>
            <a:endParaRPr sz="1600"/>
          </a:p>
          <a:p>
            <a:pPr indent="-228600" lvl="0" marL="457200" rtl="0" algn="l">
              <a:lnSpc>
                <a:spcPct val="115000"/>
              </a:lnSpc>
              <a:spcBef>
                <a:spcPts val="0"/>
              </a:spcBef>
              <a:spcAft>
                <a:spcPts val="0"/>
              </a:spcAft>
              <a:buSzPts val="1400"/>
              <a:buNone/>
            </a:pPr>
            <a:r>
              <a:t/>
            </a:r>
            <a:endParaRPr sz="1600">
              <a:solidFill>
                <a:schemeClr val="dk1"/>
              </a:solidFill>
            </a:endParaRPr>
          </a:p>
          <a:p>
            <a:pPr indent="0" lvl="0" marL="139700" rtl="0" algn="l">
              <a:lnSpc>
                <a:spcPct val="115000"/>
              </a:lnSpc>
              <a:spcBef>
                <a:spcPts val="0"/>
              </a:spcBef>
              <a:spcAft>
                <a:spcPts val="0"/>
              </a:spcAft>
              <a:buSzPts val="1400"/>
              <a:buNone/>
            </a:pPr>
            <a:r>
              <a:rPr lang="en-US" sz="1600">
                <a:solidFill>
                  <a:schemeClr val="dk1"/>
                </a:solidFill>
              </a:rPr>
              <a:t>Fun fact: </a:t>
            </a:r>
            <a:endParaRPr sz="1600"/>
          </a:p>
          <a:p>
            <a:pPr indent="-330200" lvl="0" marL="457200" rtl="0" algn="l">
              <a:lnSpc>
                <a:spcPct val="115000"/>
              </a:lnSpc>
              <a:spcBef>
                <a:spcPts val="0"/>
              </a:spcBef>
              <a:spcAft>
                <a:spcPts val="0"/>
              </a:spcAft>
              <a:buSzPts val="1600"/>
              <a:buChar char="●"/>
            </a:pPr>
            <a:r>
              <a:rPr lang="en-US" sz="1600">
                <a:solidFill>
                  <a:schemeClr val="dk1"/>
                </a:solidFill>
              </a:rPr>
              <a:t>I </a:t>
            </a:r>
            <a:r>
              <a:rPr lang="en-US" sz="1600">
                <a:solidFill>
                  <a:schemeClr val="dk1"/>
                </a:solidFill>
              </a:rPr>
              <a:t>collaborated</a:t>
            </a:r>
            <a:r>
              <a:rPr lang="en-US" sz="1600">
                <a:solidFill>
                  <a:schemeClr val="dk1"/>
                </a:solidFill>
              </a:rPr>
              <a:t> with folks at</a:t>
            </a:r>
            <a:r>
              <a:rPr lang="en-US" sz="1600">
                <a:solidFill>
                  <a:schemeClr val="dk1"/>
                </a:solidFill>
              </a:rPr>
              <a:t> Google to train an AI system to do</a:t>
            </a:r>
            <a:r>
              <a:rPr lang="en-US" sz="1600">
                <a:solidFill>
                  <a:schemeClr val="dk1"/>
                </a:solidFill>
              </a:rPr>
              <a:t> Dungeons &amp; Dragons style</a:t>
            </a:r>
            <a:r>
              <a:rPr lang="en-US" sz="1600">
                <a:solidFill>
                  <a:schemeClr val="dk1"/>
                </a:solidFill>
              </a:rPr>
              <a:t> roleplaying </a:t>
            </a:r>
            <a:endParaRPr sz="1600"/>
          </a:p>
          <a:p>
            <a:pPr indent="-228600" lvl="0" marL="457200" rtl="0" algn="l">
              <a:lnSpc>
                <a:spcPct val="115000"/>
              </a:lnSpc>
              <a:spcBef>
                <a:spcPts val="0"/>
              </a:spcBef>
              <a:spcAft>
                <a:spcPts val="0"/>
              </a:spcAft>
              <a:buSzPts val="1400"/>
              <a:buNone/>
            </a:pPr>
            <a:r>
              <a:t/>
            </a:r>
            <a:endParaRPr sz="1600">
              <a:solidFill>
                <a:schemeClr val="dk1"/>
              </a:solidFill>
            </a:endParaRPr>
          </a:p>
        </p:txBody>
      </p:sp>
      <p:pic>
        <p:nvPicPr>
          <p:cNvPr descr="A picture containing person, outdoor, building, young&#10;&#10;Description automatically generated" id="87" name="Google Shape;87;p4"/>
          <p:cNvPicPr preferRelativeResize="0"/>
          <p:nvPr/>
        </p:nvPicPr>
        <p:blipFill rotWithShape="1">
          <a:blip r:embed="rId3">
            <a:alphaModFix/>
          </a:blip>
          <a:srcRect b="0" l="0" r="0" t="0"/>
          <a:stretch/>
        </p:blipFill>
        <p:spPr>
          <a:xfrm>
            <a:off x="5286375" y="0"/>
            <a:ext cx="3857625" cy="5143500"/>
          </a:xfrm>
          <a:prstGeom prst="rect">
            <a:avLst/>
          </a:prstGeom>
          <a:noFill/>
          <a:ln>
            <a:noFill/>
          </a:ln>
        </p:spPr>
      </p:pic>
      <p:sp>
        <p:nvSpPr>
          <p:cNvPr id="88" name="Google Shape;8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en-US"/>
              <a:t>Why were parsers so bad?</a:t>
            </a:r>
            <a:endParaRPr/>
          </a:p>
        </p:txBody>
      </p:sp>
      <p:grpSp>
        <p:nvGrpSpPr>
          <p:cNvPr id="335" name="Google Shape;335;p54"/>
          <p:cNvGrpSpPr/>
          <p:nvPr/>
        </p:nvGrpSpPr>
        <p:grpSpPr>
          <a:xfrm>
            <a:off x="311700" y="1155144"/>
            <a:ext cx="8520600" cy="3411061"/>
            <a:chOff x="0" y="2669"/>
            <a:chExt cx="8520600" cy="3411061"/>
          </a:xfrm>
        </p:grpSpPr>
        <p:sp>
          <p:nvSpPr>
            <p:cNvPr id="336" name="Google Shape;336;p54"/>
            <p:cNvSpPr/>
            <p:nvPr/>
          </p:nvSpPr>
          <p:spPr>
            <a:xfrm>
              <a:off x="0" y="2669"/>
              <a:ext cx="8520600" cy="568510"/>
            </a:xfrm>
            <a:prstGeom prst="roundRect">
              <a:avLst>
                <a:gd fmla="val 10000" name="adj"/>
              </a:avLst>
            </a:prstGeom>
            <a:solidFill>
              <a:srgbClr val="CA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4"/>
            <p:cNvSpPr/>
            <p:nvPr/>
          </p:nvSpPr>
          <p:spPr>
            <a:xfrm>
              <a:off x="171974" y="130583"/>
              <a:ext cx="312680" cy="31268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4"/>
            <p:cNvSpPr/>
            <p:nvPr/>
          </p:nvSpPr>
          <p:spPr>
            <a:xfrm>
              <a:off x="656629" y="2669"/>
              <a:ext cx="7863970" cy="5685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4"/>
            <p:cNvSpPr txBox="1"/>
            <p:nvPr/>
          </p:nvSpPr>
          <p:spPr>
            <a:xfrm>
              <a:off x="656629" y="2669"/>
              <a:ext cx="7863970" cy="568510"/>
            </a:xfrm>
            <a:prstGeom prst="rect">
              <a:avLst/>
            </a:prstGeom>
            <a:noFill/>
            <a:ln>
              <a:noFill/>
            </a:ln>
          </p:spPr>
          <p:txBody>
            <a:bodyPr anchorCtr="0" anchor="ctr" bIns="60150" lIns="60150" spcFirstLastPara="1" rIns="60150" wrap="square" tIns="6015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71717"/>
                  </a:solidFill>
                  <a:latin typeface="Arial"/>
                  <a:ea typeface="Arial"/>
                  <a:cs typeface="Arial"/>
                  <a:sym typeface="Arial"/>
                </a:rPr>
                <a:t>Limited computational resources. </a:t>
              </a:r>
              <a:r>
                <a:rPr b="0" i="0" lang="en-US" sz="1500" u="none" cap="none" strike="noStrike">
                  <a:solidFill>
                    <a:srgbClr val="171717"/>
                  </a:solidFill>
                  <a:latin typeface="Arial"/>
                  <a:ea typeface="Arial"/>
                  <a:cs typeface="Arial"/>
                  <a:sym typeface="Arial"/>
                </a:rPr>
                <a:t>Computers had ≤128 KB of memory</a:t>
              </a:r>
              <a:endParaRPr b="0" i="0" sz="1500" u="none" cap="none" strike="noStrike">
                <a:solidFill>
                  <a:srgbClr val="171717"/>
                </a:solidFill>
                <a:latin typeface="Arial"/>
                <a:ea typeface="Arial"/>
                <a:cs typeface="Arial"/>
                <a:sym typeface="Arial"/>
              </a:endParaRPr>
            </a:p>
          </p:txBody>
        </p:sp>
        <p:sp>
          <p:nvSpPr>
            <p:cNvPr id="340" name="Google Shape;340;p54"/>
            <p:cNvSpPr/>
            <p:nvPr/>
          </p:nvSpPr>
          <p:spPr>
            <a:xfrm>
              <a:off x="0" y="713306"/>
              <a:ext cx="8520600" cy="568510"/>
            </a:xfrm>
            <a:prstGeom prst="roundRect">
              <a:avLst>
                <a:gd fmla="val 10000" name="adj"/>
              </a:avLst>
            </a:prstGeom>
            <a:solidFill>
              <a:srgbClr val="CA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4"/>
            <p:cNvSpPr/>
            <p:nvPr/>
          </p:nvSpPr>
          <p:spPr>
            <a:xfrm>
              <a:off x="171974" y="841221"/>
              <a:ext cx="312680" cy="31268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4"/>
            <p:cNvSpPr/>
            <p:nvPr/>
          </p:nvSpPr>
          <p:spPr>
            <a:xfrm>
              <a:off x="656629" y="713306"/>
              <a:ext cx="7863970" cy="5685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4"/>
            <p:cNvSpPr txBox="1"/>
            <p:nvPr/>
          </p:nvSpPr>
          <p:spPr>
            <a:xfrm>
              <a:off x="656629" y="713306"/>
              <a:ext cx="7863970" cy="568510"/>
            </a:xfrm>
            <a:prstGeom prst="rect">
              <a:avLst/>
            </a:prstGeom>
            <a:noFill/>
            <a:ln>
              <a:noFill/>
            </a:ln>
          </p:spPr>
          <p:txBody>
            <a:bodyPr anchorCtr="0" anchor="ctr" bIns="60150" lIns="60150" spcFirstLastPara="1" rIns="60150" wrap="square" tIns="6015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71717"/>
                  </a:solidFill>
                  <a:latin typeface="Arial"/>
                  <a:ea typeface="Arial"/>
                  <a:cs typeface="Arial"/>
                  <a:sym typeface="Arial"/>
                </a:rPr>
                <a:t>Language is difficult.</a:t>
              </a:r>
              <a:r>
                <a:rPr b="0" i="0" lang="en-US" sz="1500" u="none" cap="none" strike="noStrike">
                  <a:solidFill>
                    <a:srgbClr val="171717"/>
                  </a:solidFill>
                  <a:latin typeface="Arial"/>
                  <a:ea typeface="Arial"/>
                  <a:cs typeface="Arial"/>
                  <a:sym typeface="Arial"/>
                </a:rPr>
                <a:t> There are many things that make human languages genuinely challenging for a computer to process.</a:t>
              </a:r>
              <a:endParaRPr b="0" i="0" sz="1500" u="none" cap="none" strike="noStrike">
                <a:solidFill>
                  <a:srgbClr val="171717"/>
                </a:solidFill>
                <a:latin typeface="Arial"/>
                <a:ea typeface="Arial"/>
                <a:cs typeface="Arial"/>
                <a:sym typeface="Arial"/>
              </a:endParaRPr>
            </a:p>
          </p:txBody>
        </p:sp>
        <p:sp>
          <p:nvSpPr>
            <p:cNvPr id="344" name="Google Shape;344;p54"/>
            <p:cNvSpPr/>
            <p:nvPr/>
          </p:nvSpPr>
          <p:spPr>
            <a:xfrm>
              <a:off x="0" y="1423944"/>
              <a:ext cx="8520600" cy="568510"/>
            </a:xfrm>
            <a:prstGeom prst="roundRect">
              <a:avLst>
                <a:gd fmla="val 10000" name="adj"/>
              </a:avLst>
            </a:prstGeom>
            <a:solidFill>
              <a:srgbClr val="CA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4"/>
            <p:cNvSpPr/>
            <p:nvPr/>
          </p:nvSpPr>
          <p:spPr>
            <a:xfrm>
              <a:off x="171974" y="1551859"/>
              <a:ext cx="312680" cy="31268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4"/>
            <p:cNvSpPr/>
            <p:nvPr/>
          </p:nvSpPr>
          <p:spPr>
            <a:xfrm>
              <a:off x="656629" y="1423944"/>
              <a:ext cx="7863970" cy="5685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4"/>
            <p:cNvSpPr txBox="1"/>
            <p:nvPr/>
          </p:nvSpPr>
          <p:spPr>
            <a:xfrm>
              <a:off x="656629" y="1423944"/>
              <a:ext cx="7863970" cy="568510"/>
            </a:xfrm>
            <a:prstGeom prst="rect">
              <a:avLst/>
            </a:prstGeom>
            <a:noFill/>
            <a:ln>
              <a:noFill/>
            </a:ln>
          </p:spPr>
          <p:txBody>
            <a:bodyPr anchorCtr="0" anchor="ctr" bIns="60150" lIns="60150" spcFirstLastPara="1" rIns="60150" wrap="square" tIns="6015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71717"/>
                  </a:solidFill>
                  <a:latin typeface="Arial"/>
                  <a:ea typeface="Arial"/>
                  <a:cs typeface="Arial"/>
                  <a:sym typeface="Arial"/>
                </a:rPr>
                <a:t>Keyword-based commands.</a:t>
              </a:r>
              <a:r>
                <a:rPr b="0" i="0" lang="en-US" sz="1500" u="none" cap="none" strike="noStrike">
                  <a:solidFill>
                    <a:srgbClr val="171717"/>
                  </a:solidFill>
                  <a:latin typeface="Arial"/>
                  <a:ea typeface="Arial"/>
                  <a:cs typeface="Arial"/>
                  <a:sym typeface="Arial"/>
                </a:rPr>
                <a:t> Only exact matches worked properly.  No synonyms, no paraphrases.</a:t>
              </a:r>
              <a:endParaRPr b="0" i="0" sz="1500" u="none" cap="none" strike="noStrike">
                <a:solidFill>
                  <a:srgbClr val="171717"/>
                </a:solidFill>
                <a:latin typeface="Arial"/>
                <a:ea typeface="Arial"/>
                <a:cs typeface="Arial"/>
                <a:sym typeface="Arial"/>
              </a:endParaRPr>
            </a:p>
          </p:txBody>
        </p:sp>
        <p:sp>
          <p:nvSpPr>
            <p:cNvPr id="348" name="Google Shape;348;p54"/>
            <p:cNvSpPr/>
            <p:nvPr/>
          </p:nvSpPr>
          <p:spPr>
            <a:xfrm>
              <a:off x="0" y="2134582"/>
              <a:ext cx="8520600" cy="568510"/>
            </a:xfrm>
            <a:prstGeom prst="roundRect">
              <a:avLst>
                <a:gd fmla="val 10000" name="adj"/>
              </a:avLst>
            </a:prstGeom>
            <a:solidFill>
              <a:srgbClr val="CA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4"/>
            <p:cNvSpPr/>
            <p:nvPr/>
          </p:nvSpPr>
          <p:spPr>
            <a:xfrm>
              <a:off x="171974" y="2262497"/>
              <a:ext cx="312680" cy="31268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4"/>
            <p:cNvSpPr/>
            <p:nvPr/>
          </p:nvSpPr>
          <p:spPr>
            <a:xfrm>
              <a:off x="656629" y="2134582"/>
              <a:ext cx="7863970" cy="5685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4"/>
            <p:cNvSpPr txBox="1"/>
            <p:nvPr/>
          </p:nvSpPr>
          <p:spPr>
            <a:xfrm>
              <a:off x="656629" y="2134582"/>
              <a:ext cx="7863970" cy="568510"/>
            </a:xfrm>
            <a:prstGeom prst="rect">
              <a:avLst/>
            </a:prstGeom>
            <a:noFill/>
            <a:ln>
              <a:noFill/>
            </a:ln>
          </p:spPr>
          <p:txBody>
            <a:bodyPr anchorCtr="0" anchor="ctr" bIns="60150" lIns="60150" spcFirstLastPara="1" rIns="60150" wrap="square" tIns="6015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71717"/>
                  </a:solidFill>
                  <a:latin typeface="Arial"/>
                  <a:ea typeface="Arial"/>
                  <a:cs typeface="Arial"/>
                  <a:sym typeface="Arial"/>
                </a:rPr>
                <a:t>Everything was manual.</a:t>
              </a:r>
              <a:r>
                <a:rPr b="0" i="0" lang="en-US" sz="1500" u="none" cap="none" strike="noStrike">
                  <a:solidFill>
                    <a:srgbClr val="171717"/>
                  </a:solidFill>
                  <a:latin typeface="Arial"/>
                  <a:ea typeface="Arial"/>
                  <a:cs typeface="Arial"/>
                  <a:sym typeface="Arial"/>
                </a:rPr>
                <a:t> Game developers had to anticipate all possible commands, and manually code the responses.</a:t>
              </a:r>
              <a:endParaRPr b="0" i="0" sz="1500" u="none" cap="none" strike="noStrike">
                <a:solidFill>
                  <a:srgbClr val="171717"/>
                </a:solidFill>
                <a:latin typeface="Arial"/>
                <a:ea typeface="Arial"/>
                <a:cs typeface="Arial"/>
                <a:sym typeface="Arial"/>
              </a:endParaRPr>
            </a:p>
          </p:txBody>
        </p:sp>
        <p:sp>
          <p:nvSpPr>
            <p:cNvPr id="352" name="Google Shape;352;p54"/>
            <p:cNvSpPr/>
            <p:nvPr/>
          </p:nvSpPr>
          <p:spPr>
            <a:xfrm>
              <a:off x="0" y="2845220"/>
              <a:ext cx="8520600" cy="568510"/>
            </a:xfrm>
            <a:prstGeom prst="roundRect">
              <a:avLst>
                <a:gd fmla="val 10000" name="adj"/>
              </a:avLst>
            </a:prstGeom>
            <a:solidFill>
              <a:srgbClr val="CA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4"/>
            <p:cNvSpPr/>
            <p:nvPr/>
          </p:nvSpPr>
          <p:spPr>
            <a:xfrm>
              <a:off x="171974" y="2973135"/>
              <a:ext cx="312680" cy="31268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4"/>
            <p:cNvSpPr/>
            <p:nvPr/>
          </p:nvSpPr>
          <p:spPr>
            <a:xfrm>
              <a:off x="656629" y="2845220"/>
              <a:ext cx="7863970" cy="5685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4"/>
            <p:cNvSpPr txBox="1"/>
            <p:nvPr/>
          </p:nvSpPr>
          <p:spPr>
            <a:xfrm>
              <a:off x="656629" y="2845220"/>
              <a:ext cx="7863970" cy="568510"/>
            </a:xfrm>
            <a:prstGeom prst="rect">
              <a:avLst/>
            </a:prstGeom>
            <a:noFill/>
            <a:ln>
              <a:noFill/>
            </a:ln>
          </p:spPr>
          <p:txBody>
            <a:bodyPr anchorCtr="0" anchor="ctr" bIns="60150" lIns="60150" spcFirstLastPara="1" rIns="60150" wrap="square" tIns="6015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71717"/>
                  </a:solidFill>
                  <a:latin typeface="Arial"/>
                  <a:ea typeface="Arial"/>
                  <a:cs typeface="Arial"/>
                  <a:sym typeface="Arial"/>
                </a:rPr>
                <a:t>No machine learning. </a:t>
              </a:r>
              <a:r>
                <a:rPr b="0" i="0" lang="en-US" sz="1500" u="none" cap="none" strike="noStrike">
                  <a:solidFill>
                    <a:srgbClr val="171717"/>
                  </a:solidFill>
                  <a:latin typeface="Arial"/>
                  <a:ea typeface="Arial"/>
                  <a:cs typeface="Arial"/>
                  <a:sym typeface="Arial"/>
                </a:rPr>
                <a:t>This was prior to the advent of machine learning based natural language processing</a:t>
              </a:r>
              <a:endParaRPr b="0" i="0" sz="1500" u="none" cap="none" strike="noStrike">
                <a:solidFill>
                  <a:srgbClr val="171717"/>
                </a:solidFill>
                <a:latin typeface="Arial"/>
                <a:ea typeface="Arial"/>
                <a:cs typeface="Arial"/>
                <a:sym typeface="Arial"/>
              </a:endParaRPr>
            </a:p>
          </p:txBody>
        </p:sp>
      </p:grpSp>
      <p:sp>
        <p:nvSpPr>
          <p:cNvPr id="356" name="Google Shape;35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0c2ff6ec56_0_19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Components of Interactive Fiction Games</a:t>
            </a:r>
            <a:endParaRPr/>
          </a:p>
        </p:txBody>
      </p:sp>
      <p:sp>
        <p:nvSpPr>
          <p:cNvPr id="362" name="Google Shape;362;g10c2ff6ec56_0_1970"/>
          <p:cNvSpPr txBox="1"/>
          <p:nvPr>
            <p:ph idx="1" type="body"/>
          </p:nvPr>
        </p:nvSpPr>
        <p:spPr>
          <a:xfrm>
            <a:off x="2936000" y="1152475"/>
            <a:ext cx="5896200" cy="36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solidFill>
                <a:schemeClr val="dk1"/>
              </a:solidFill>
            </a:endParaRPr>
          </a:p>
          <a:p>
            <a:pPr indent="-342900" lvl="0" marL="457200" rtl="0" algn="l">
              <a:lnSpc>
                <a:spcPct val="115000"/>
              </a:lnSpc>
              <a:spcBef>
                <a:spcPts val="1600"/>
              </a:spcBef>
              <a:spcAft>
                <a:spcPts val="0"/>
              </a:spcAft>
              <a:buSzPts val="1800"/>
              <a:buChar char="●"/>
            </a:pPr>
            <a:r>
              <a:rPr lang="en-US"/>
              <a:t>The </a:t>
            </a:r>
            <a:r>
              <a:rPr b="1" lang="en-US"/>
              <a:t>parser, </a:t>
            </a:r>
            <a:r>
              <a:rPr lang="en-US"/>
              <a:t>which is the component that analyzes natural language input in an interactive fiction work.</a:t>
            </a:r>
            <a:r>
              <a:rPr lang="en-US">
                <a:solidFill>
                  <a:schemeClr val="dk1"/>
                </a:solidFill>
              </a:rPr>
              <a:t> </a:t>
            </a:r>
            <a:endParaRPr>
              <a:solidFill>
                <a:schemeClr val="dk1"/>
              </a:solidFill>
            </a:endParaRPr>
          </a:p>
          <a:p>
            <a:pPr indent="-342900" lvl="0" marL="457200" rtl="0" algn="l">
              <a:lnSpc>
                <a:spcPct val="115000"/>
              </a:lnSpc>
              <a:spcBef>
                <a:spcPts val="0"/>
              </a:spcBef>
              <a:spcAft>
                <a:spcPts val="0"/>
              </a:spcAft>
              <a:buSzPts val="1800"/>
              <a:buChar char="●"/>
            </a:pPr>
            <a:r>
              <a:rPr lang="en-US">
                <a:solidFill>
                  <a:schemeClr val="dk1"/>
                </a:solidFill>
              </a:rPr>
              <a:t>The </a:t>
            </a:r>
            <a:r>
              <a:rPr b="1" lang="en-US">
                <a:solidFill>
                  <a:schemeClr val="accent5"/>
                </a:solidFill>
              </a:rPr>
              <a:t>world model</a:t>
            </a:r>
            <a:r>
              <a:rPr b="1" lang="en-US">
                <a:solidFill>
                  <a:schemeClr val="dk1"/>
                </a:solidFill>
              </a:rPr>
              <a:t>, </a:t>
            </a:r>
            <a:r>
              <a:rPr lang="en-US">
                <a:solidFill>
                  <a:schemeClr val="dk1"/>
                </a:solidFill>
              </a:rPr>
              <a:t>which is setting of an interactive fiction work.</a:t>
            </a:r>
            <a:endParaRPr>
              <a:solidFill>
                <a:schemeClr val="dk1"/>
              </a:solidFill>
            </a:endParaRPr>
          </a:p>
        </p:txBody>
      </p:sp>
      <p:pic>
        <p:nvPicPr>
          <p:cNvPr id="363" name="Google Shape;363;g10c2ff6ec56_0_1970"/>
          <p:cNvPicPr preferRelativeResize="0"/>
          <p:nvPr/>
        </p:nvPicPr>
        <p:blipFill rotWithShape="1">
          <a:blip r:embed="rId3">
            <a:alphaModFix/>
          </a:blip>
          <a:srcRect b="0" l="0" r="0" t="0"/>
          <a:stretch/>
        </p:blipFill>
        <p:spPr>
          <a:xfrm>
            <a:off x="281200" y="1009175"/>
            <a:ext cx="2618199" cy="3933402"/>
          </a:xfrm>
          <a:prstGeom prst="rect">
            <a:avLst/>
          </a:prstGeom>
          <a:noFill/>
          <a:ln>
            <a:noFill/>
          </a:ln>
        </p:spPr>
      </p:pic>
      <p:sp>
        <p:nvSpPr>
          <p:cNvPr id="364" name="Google Shape;364;g10c2ff6ec56_0_19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22"/>
          <p:cNvPicPr preferRelativeResize="0"/>
          <p:nvPr/>
        </p:nvPicPr>
        <p:blipFill rotWithShape="1">
          <a:blip r:embed="rId3">
            <a:alphaModFix amt="30000"/>
          </a:blip>
          <a:srcRect b="0" l="0" r="0" t="0"/>
          <a:stretch/>
        </p:blipFill>
        <p:spPr>
          <a:xfrm>
            <a:off x="-32950" y="-18175"/>
            <a:ext cx="9209899" cy="5179843"/>
          </a:xfrm>
          <a:prstGeom prst="rect">
            <a:avLst/>
          </a:prstGeom>
          <a:noFill/>
          <a:ln>
            <a:noFill/>
          </a:ln>
        </p:spPr>
      </p:pic>
      <p:sp>
        <p:nvSpPr>
          <p:cNvPr id="370" name="Google Shape;37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World Model</a:t>
            </a:r>
            <a:endParaRPr/>
          </a:p>
        </p:txBody>
      </p:sp>
      <p:sp>
        <p:nvSpPr>
          <p:cNvPr id="371" name="Google Shape;371;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1600"/>
              </a:spcAft>
              <a:buSzPts val="1800"/>
              <a:buNone/>
            </a:pPr>
            <a:r>
              <a:rPr lang="en-US">
                <a:solidFill>
                  <a:srgbClr val="F2F2F2"/>
                </a:solidFill>
              </a:rPr>
              <a:t>It represents the physical environment, and things like</a:t>
            </a:r>
            <a:br>
              <a:rPr lang="en-US">
                <a:solidFill>
                  <a:srgbClr val="F2F2F2"/>
                </a:solidFill>
              </a:rPr>
            </a:br>
            <a:r>
              <a:rPr lang="en-US">
                <a:solidFill>
                  <a:srgbClr val="F2F2F2"/>
                </a:solidFill>
              </a:rPr>
              <a:t>• Settings or locations</a:t>
            </a:r>
            <a:br>
              <a:rPr lang="en-US">
                <a:solidFill>
                  <a:srgbClr val="F2F2F2"/>
                </a:solidFill>
              </a:rPr>
            </a:br>
            <a:r>
              <a:rPr lang="en-US">
                <a:solidFill>
                  <a:srgbClr val="F2F2F2"/>
                </a:solidFill>
              </a:rPr>
              <a:t>• Physical objects in each setting</a:t>
            </a:r>
            <a:br>
              <a:rPr lang="en-US">
                <a:solidFill>
                  <a:srgbClr val="F2F2F2"/>
                </a:solidFill>
              </a:rPr>
            </a:br>
            <a:r>
              <a:rPr lang="en-US">
                <a:solidFill>
                  <a:srgbClr val="F2F2F2"/>
                </a:solidFill>
              </a:rPr>
              <a:t>• The player’s character </a:t>
            </a:r>
            <a:br>
              <a:rPr lang="en-US">
                <a:solidFill>
                  <a:srgbClr val="F2F2F2"/>
                </a:solidFill>
              </a:rPr>
            </a:br>
            <a:r>
              <a:rPr lang="en-US">
                <a:solidFill>
                  <a:srgbClr val="F2F2F2"/>
                </a:solidFill>
              </a:rPr>
              <a:t>• Non-player characters</a:t>
            </a:r>
            <a:br>
              <a:rPr lang="en-US">
                <a:solidFill>
                  <a:srgbClr val="F2F2F2"/>
                </a:solidFill>
              </a:rPr>
            </a:br>
            <a:r>
              <a:rPr lang="en-US">
                <a:solidFill>
                  <a:srgbClr val="F2F2F2"/>
                </a:solidFill>
              </a:rPr>
              <a:t>It also represents and simulates the physical laws of the environment.</a:t>
            </a:r>
            <a:endParaRPr>
              <a:solidFill>
                <a:srgbClr val="F2F2F2"/>
              </a:solidFill>
            </a:endParaRPr>
          </a:p>
        </p:txBody>
      </p:sp>
      <p:sp>
        <p:nvSpPr>
          <p:cNvPr id="372" name="Google Shape;37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US"/>
              <a:t>Locations</a:t>
            </a:r>
            <a:endParaRPr/>
          </a:p>
        </p:txBody>
      </p:sp>
      <p:sp>
        <p:nvSpPr>
          <p:cNvPr id="378" name="Google Shape;37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
        <p:nvSpPr>
          <p:cNvPr id="379" name="Google Shape;379;p2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rPr lang="en-US">
                <a:latin typeface="Consolas"/>
                <a:ea typeface="Consolas"/>
                <a:cs typeface="Consolas"/>
                <a:sym typeface="Consolas"/>
              </a:rPr>
              <a:t>You are at a complex junction. A low hands and knees passage from the north joins a higher crawl from the east to make a walking passage going west. There is also a large room above. The air is damp here.</a:t>
            </a:r>
            <a:br>
              <a:rPr lang="en-US"/>
            </a:br>
            <a:endParaRPr/>
          </a:p>
          <a:p>
            <a:pPr indent="0" lvl="0" marL="0" rtl="0" algn="l">
              <a:lnSpc>
                <a:spcPct val="115000"/>
              </a:lnSpc>
              <a:spcBef>
                <a:spcPts val="1600"/>
              </a:spcBef>
              <a:spcAft>
                <a:spcPts val="1600"/>
              </a:spcAft>
              <a:buSzPts val="1800"/>
              <a:buNone/>
            </a:pPr>
            <a:r>
              <a:rPr lang="en-US" sz="1600"/>
              <a:t>A location in</a:t>
            </a:r>
            <a:r>
              <a:rPr i="1" lang="en-US" sz="1600"/>
              <a:t> Colossal Cave Adventure</a:t>
            </a:r>
            <a:endParaRPr sz="1600"/>
          </a:p>
        </p:txBody>
      </p:sp>
      <p:sp>
        <p:nvSpPr>
          <p:cNvPr id="380" name="Google Shape;38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A picture containing dark, clock, street, night&#10;&#10;Description automatically generated" id="385" name="Google Shape;385;p25"/>
          <p:cNvPicPr preferRelativeResize="0"/>
          <p:nvPr/>
        </p:nvPicPr>
        <p:blipFill rotWithShape="1">
          <a:blip r:embed="rId3">
            <a:alphaModFix/>
          </a:blip>
          <a:srcRect b="0" l="0" r="0" t="0"/>
          <a:stretch/>
        </p:blipFill>
        <p:spPr>
          <a:xfrm>
            <a:off x="4005582" y="69448"/>
            <a:ext cx="5138418" cy="5004604"/>
          </a:xfrm>
          <a:prstGeom prst="rect">
            <a:avLst/>
          </a:prstGeom>
          <a:noFill/>
          <a:ln>
            <a:noFill/>
          </a:ln>
        </p:spPr>
      </p:pic>
      <p:sp>
        <p:nvSpPr>
          <p:cNvPr id="386" name="Google Shape;38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Navigation in a Text-based World</a:t>
            </a:r>
            <a:endParaRPr/>
          </a:p>
        </p:txBody>
      </p:sp>
      <p:sp>
        <p:nvSpPr>
          <p:cNvPr id="387" name="Google Shape;387;p25"/>
          <p:cNvSpPr txBox="1"/>
          <p:nvPr>
            <p:ph idx="1" type="body"/>
          </p:nvPr>
        </p:nvSpPr>
        <p:spPr>
          <a:xfrm>
            <a:off x="311700" y="1152475"/>
            <a:ext cx="5197849"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solidFill>
                  <a:srgbClr val="F2F2F2"/>
                </a:solidFill>
              </a:rPr>
              <a:t>Cardinal Directions: Go North/South/East/West/</a:t>
            </a:r>
            <a:endParaRPr/>
          </a:p>
          <a:p>
            <a:pPr indent="0" lvl="0" marL="114300" rtl="0" algn="l">
              <a:lnSpc>
                <a:spcPct val="115000"/>
              </a:lnSpc>
              <a:spcBef>
                <a:spcPts val="0"/>
              </a:spcBef>
              <a:spcAft>
                <a:spcPts val="0"/>
              </a:spcAft>
              <a:buSzPts val="1800"/>
              <a:buNone/>
            </a:pPr>
            <a:r>
              <a:rPr lang="en-US">
                <a:solidFill>
                  <a:srgbClr val="F2F2F2"/>
                </a:solidFill>
              </a:rPr>
              <a:t>Northwest/Northeast/Southwest/Southeast</a:t>
            </a:r>
            <a:endParaRPr/>
          </a:p>
          <a:p>
            <a:pPr indent="0" lvl="0" marL="114300" rtl="0" algn="l">
              <a:lnSpc>
                <a:spcPct val="115000"/>
              </a:lnSpc>
              <a:spcBef>
                <a:spcPts val="0"/>
              </a:spcBef>
              <a:spcAft>
                <a:spcPts val="0"/>
              </a:spcAft>
              <a:buSzPts val="1800"/>
              <a:buNone/>
            </a:pPr>
            <a:r>
              <a:rPr lang="en-US">
                <a:solidFill>
                  <a:srgbClr val="F2F2F2"/>
                </a:solidFill>
              </a:rPr>
              <a:t>Also: Go Up, Down, In and Out</a:t>
            </a:r>
            <a:endParaRPr/>
          </a:p>
          <a:p>
            <a:pPr indent="0" lvl="0" marL="114300" rtl="0" algn="l">
              <a:lnSpc>
                <a:spcPct val="115000"/>
              </a:lnSpc>
              <a:spcBef>
                <a:spcPts val="0"/>
              </a:spcBef>
              <a:spcAft>
                <a:spcPts val="0"/>
              </a:spcAft>
              <a:buSzPts val="1800"/>
              <a:buNone/>
            </a:pPr>
            <a:r>
              <a:t/>
            </a:r>
            <a:endParaRPr>
              <a:solidFill>
                <a:srgbClr val="F2F2F2"/>
              </a:solidFill>
            </a:endParaRPr>
          </a:p>
          <a:p>
            <a:pPr indent="0" lvl="0" marL="114300" rtl="0" algn="l">
              <a:lnSpc>
                <a:spcPct val="115000"/>
              </a:lnSpc>
              <a:spcBef>
                <a:spcPts val="0"/>
              </a:spcBef>
              <a:spcAft>
                <a:spcPts val="0"/>
              </a:spcAft>
              <a:buSzPts val="1800"/>
              <a:buNone/>
            </a:pPr>
            <a:r>
              <a:rPr lang="en-US">
                <a:solidFill>
                  <a:srgbClr val="F2F2F2"/>
                </a:solidFill>
              </a:rPr>
              <a:t>One letter commands were also supported: </a:t>
            </a:r>
            <a:br>
              <a:rPr lang="en-US">
                <a:solidFill>
                  <a:srgbClr val="F2F2F2"/>
                </a:solidFill>
              </a:rPr>
            </a:br>
            <a:r>
              <a:rPr lang="en-US">
                <a:solidFill>
                  <a:srgbClr val="F2F2F2"/>
                </a:solidFill>
              </a:rPr>
              <a:t>N/E/S/W/NE/SE/NW/SW</a:t>
            </a:r>
            <a:endParaRPr/>
          </a:p>
          <a:p>
            <a:pPr indent="0" lvl="0" marL="114300" rtl="0" algn="l">
              <a:lnSpc>
                <a:spcPct val="115000"/>
              </a:lnSpc>
              <a:spcBef>
                <a:spcPts val="0"/>
              </a:spcBef>
              <a:spcAft>
                <a:spcPts val="0"/>
              </a:spcAft>
              <a:buSzPts val="1800"/>
              <a:buNone/>
            </a:pPr>
            <a:r>
              <a:t/>
            </a:r>
            <a:endParaRPr>
              <a:solidFill>
                <a:srgbClr val="F2F2F2"/>
              </a:solidFill>
            </a:endParaRPr>
          </a:p>
          <a:p>
            <a:pPr indent="0" lvl="0" marL="114300" rtl="0" algn="l">
              <a:lnSpc>
                <a:spcPct val="115000"/>
              </a:lnSpc>
              <a:spcBef>
                <a:spcPts val="0"/>
              </a:spcBef>
              <a:spcAft>
                <a:spcPts val="0"/>
              </a:spcAft>
              <a:buSzPts val="1800"/>
              <a:buNone/>
            </a:pPr>
            <a:r>
              <a:rPr lang="en-US">
                <a:solidFill>
                  <a:srgbClr val="F2F2F2"/>
                </a:solidFill>
              </a:rPr>
              <a:t>Look/L: look around to see what is nearby</a:t>
            </a:r>
            <a:endParaRPr/>
          </a:p>
          <a:p>
            <a:pPr indent="0" lvl="0" marL="114300" rtl="0" algn="l">
              <a:lnSpc>
                <a:spcPct val="115000"/>
              </a:lnSpc>
              <a:spcBef>
                <a:spcPts val="0"/>
              </a:spcBef>
              <a:spcAft>
                <a:spcPts val="0"/>
              </a:spcAft>
              <a:buSzPts val="1800"/>
              <a:buNone/>
            </a:pPr>
            <a:r>
              <a:t/>
            </a:r>
            <a:endParaRPr>
              <a:solidFill>
                <a:srgbClr val="F2F2F2"/>
              </a:solidFill>
            </a:endParaRPr>
          </a:p>
          <a:p>
            <a:pPr indent="0" lvl="0" marL="114300" rtl="0" algn="l">
              <a:lnSpc>
                <a:spcPct val="115000"/>
              </a:lnSpc>
              <a:spcBef>
                <a:spcPts val="0"/>
              </a:spcBef>
              <a:spcAft>
                <a:spcPts val="0"/>
              </a:spcAft>
              <a:buSzPts val="1800"/>
              <a:buNone/>
            </a:pPr>
            <a:r>
              <a:rPr lang="en-US">
                <a:solidFill>
                  <a:srgbClr val="F2F2F2"/>
                </a:solidFill>
              </a:rPr>
              <a:t>Not every direction is possible in every location.</a:t>
            </a:r>
            <a:endParaRPr/>
          </a:p>
        </p:txBody>
      </p:sp>
      <p:sp>
        <p:nvSpPr>
          <p:cNvPr id="388" name="Google Shape;38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Colossal Cave Adventure</a:t>
            </a:r>
            <a:endParaRPr/>
          </a:p>
        </p:txBody>
      </p:sp>
      <p:sp>
        <p:nvSpPr>
          <p:cNvPr id="394" name="Google Shape;394;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solidFill>
                  <a:srgbClr val="F2F2F2"/>
                </a:solidFill>
                <a:latin typeface="Consolas"/>
                <a:ea typeface="Consolas"/>
                <a:cs typeface="Consolas"/>
                <a:sym typeface="Consolas"/>
              </a:rPr>
              <a:t>You are standing at the end of a road before a small brick building. Around you is a forest.  A small stream flows out of the building and down a gully.</a:t>
            </a:r>
            <a:endParaRPr/>
          </a:p>
          <a:p>
            <a:pPr indent="0" lvl="0" marL="114300" rtl="0" algn="l">
              <a:lnSpc>
                <a:spcPct val="115000"/>
              </a:lnSpc>
              <a:spcBef>
                <a:spcPts val="0"/>
              </a:spcBef>
              <a:spcAft>
                <a:spcPts val="0"/>
              </a:spcAft>
              <a:buSzPts val="1800"/>
              <a:buNone/>
            </a:pPr>
            <a:r>
              <a:t/>
            </a:r>
            <a:endParaRPr>
              <a:solidFill>
                <a:srgbClr val="F2F2F2"/>
              </a:solidFill>
              <a:latin typeface="Consolas"/>
              <a:ea typeface="Consolas"/>
              <a:cs typeface="Consolas"/>
              <a:sym typeface="Consolas"/>
            </a:endParaRPr>
          </a:p>
          <a:p>
            <a:pPr indent="0" lvl="0" marL="114300" rtl="0" algn="l">
              <a:lnSpc>
                <a:spcPct val="115000"/>
              </a:lnSpc>
              <a:spcBef>
                <a:spcPts val="0"/>
              </a:spcBef>
              <a:spcAft>
                <a:spcPts val="0"/>
              </a:spcAft>
              <a:buSzPts val="1800"/>
              <a:buNone/>
            </a:pPr>
            <a:r>
              <a:rPr lang="en-US">
                <a:solidFill>
                  <a:srgbClr val="F2F2F2"/>
                </a:solidFill>
                <a:latin typeface="Consolas"/>
                <a:ea typeface="Consolas"/>
                <a:cs typeface="Consolas"/>
                <a:sym typeface="Consolas"/>
              </a:rPr>
              <a:t>&gt; go south</a:t>
            </a:r>
            <a:endParaRPr/>
          </a:p>
          <a:p>
            <a:pPr indent="0" lvl="0" marL="114300" rtl="0" algn="l">
              <a:lnSpc>
                <a:spcPct val="115000"/>
              </a:lnSpc>
              <a:spcBef>
                <a:spcPts val="0"/>
              </a:spcBef>
              <a:spcAft>
                <a:spcPts val="0"/>
              </a:spcAft>
              <a:buSzPts val="1800"/>
              <a:buNone/>
            </a:pPr>
            <a:r>
              <a:t/>
            </a:r>
            <a:endParaRPr>
              <a:solidFill>
                <a:srgbClr val="F2F2F2"/>
              </a:solidFill>
              <a:latin typeface="Consolas"/>
              <a:ea typeface="Consolas"/>
              <a:cs typeface="Consolas"/>
              <a:sym typeface="Consolas"/>
            </a:endParaRPr>
          </a:p>
          <a:p>
            <a:pPr indent="0" lvl="0" marL="114300" rtl="0" algn="l">
              <a:lnSpc>
                <a:spcPct val="115000"/>
              </a:lnSpc>
              <a:spcBef>
                <a:spcPts val="0"/>
              </a:spcBef>
              <a:spcAft>
                <a:spcPts val="0"/>
              </a:spcAft>
              <a:buSzPts val="1800"/>
              <a:buNone/>
            </a:pPr>
            <a:r>
              <a:rPr lang="en-US">
                <a:solidFill>
                  <a:srgbClr val="F2F2F2"/>
                </a:solidFill>
                <a:latin typeface="Consolas"/>
                <a:ea typeface="Consolas"/>
                <a:cs typeface="Consolas"/>
                <a:sym typeface="Consolas"/>
              </a:rPr>
              <a:t>You are in a valley in the forest beside a stream tumbling along a rocky bed.</a:t>
            </a:r>
            <a:endParaRPr/>
          </a:p>
        </p:txBody>
      </p:sp>
      <p:sp>
        <p:nvSpPr>
          <p:cNvPr id="395" name="Google Shape;3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9" name="Shape 399"/>
        <p:cNvGrpSpPr/>
        <p:nvPr/>
      </p:nvGrpSpPr>
      <p:grpSpPr>
        <a:xfrm>
          <a:off x="0" y="0"/>
          <a:ext cx="0" cy="0"/>
          <a:chOff x="0" y="0"/>
          <a:chExt cx="0" cy="0"/>
        </a:xfrm>
      </p:grpSpPr>
      <p:grpSp>
        <p:nvGrpSpPr>
          <p:cNvPr id="400" name="Google Shape;400;p26"/>
          <p:cNvGrpSpPr/>
          <p:nvPr/>
        </p:nvGrpSpPr>
        <p:grpSpPr>
          <a:xfrm>
            <a:off x="3066420" y="2404385"/>
            <a:ext cx="6077560" cy="2776363"/>
            <a:chOff x="2457050" y="1716975"/>
            <a:chExt cx="7200901" cy="3298127"/>
          </a:xfrm>
        </p:grpSpPr>
        <p:pic>
          <p:nvPicPr>
            <p:cNvPr id="401" name="Google Shape;401;p26"/>
            <p:cNvPicPr preferRelativeResize="0"/>
            <p:nvPr/>
          </p:nvPicPr>
          <p:blipFill>
            <a:blip r:embed="rId3">
              <a:alphaModFix/>
            </a:blip>
            <a:stretch>
              <a:fillRect/>
            </a:stretch>
          </p:blipFill>
          <p:spPr>
            <a:xfrm>
              <a:off x="2679075" y="1827752"/>
              <a:ext cx="6978876" cy="3187350"/>
            </a:xfrm>
            <a:prstGeom prst="rect">
              <a:avLst/>
            </a:prstGeom>
            <a:noFill/>
            <a:ln>
              <a:noFill/>
            </a:ln>
          </p:spPr>
        </p:pic>
        <p:sp>
          <p:nvSpPr>
            <p:cNvPr id="402" name="Google Shape;402;p26"/>
            <p:cNvSpPr/>
            <p:nvPr/>
          </p:nvSpPr>
          <p:spPr>
            <a:xfrm>
              <a:off x="2457050" y="1716975"/>
              <a:ext cx="2501400" cy="762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chemeClr val="lt1"/>
                </a:solidFill>
              </a:rPr>
              <a:t>As a Data Structure</a:t>
            </a:r>
            <a:endParaRPr/>
          </a:p>
        </p:txBody>
      </p:sp>
      <p:sp>
        <p:nvSpPr>
          <p:cNvPr id="404" name="Google Shape;404;p26"/>
          <p:cNvSpPr txBox="1"/>
          <p:nvPr>
            <p:ph idx="1" type="body"/>
          </p:nvPr>
        </p:nvSpPr>
        <p:spPr>
          <a:xfrm>
            <a:off x="245100" y="9822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solidFill>
                  <a:schemeClr val="lt1"/>
                </a:solidFill>
              </a:rPr>
              <a:t>You can implement an IF game as a directed graph. </a:t>
            </a:r>
            <a:endParaRPr/>
          </a:p>
          <a:p>
            <a:pPr indent="-342900" lvl="0" marL="457200" rtl="0" algn="l">
              <a:lnSpc>
                <a:spcPct val="115000"/>
              </a:lnSpc>
              <a:spcBef>
                <a:spcPts val="0"/>
              </a:spcBef>
              <a:spcAft>
                <a:spcPts val="0"/>
              </a:spcAft>
              <a:buSzPts val="1800"/>
              <a:buChar char="●"/>
            </a:pPr>
            <a:r>
              <a:rPr lang="en-US">
                <a:solidFill>
                  <a:schemeClr val="lt1"/>
                </a:solidFill>
              </a:rPr>
              <a:t>Each location in a node in the graph.</a:t>
            </a:r>
            <a:endParaRPr/>
          </a:p>
          <a:p>
            <a:pPr indent="-342900" lvl="0" marL="457200" rtl="0" algn="l">
              <a:lnSpc>
                <a:spcPct val="115000"/>
              </a:lnSpc>
              <a:spcBef>
                <a:spcPts val="0"/>
              </a:spcBef>
              <a:spcAft>
                <a:spcPts val="0"/>
              </a:spcAft>
              <a:buSzPts val="1800"/>
              <a:buChar char="●"/>
            </a:pPr>
            <a:r>
              <a:rPr lang="en-US">
                <a:solidFill>
                  <a:schemeClr val="lt1"/>
                </a:solidFill>
              </a:rPr>
              <a:t>Edges are connections to adjacent locations.</a:t>
            </a:r>
            <a:endParaRPr/>
          </a:p>
          <a:p>
            <a:pPr indent="-342900" lvl="0" marL="457200" rtl="0" algn="l">
              <a:lnSpc>
                <a:spcPct val="115000"/>
              </a:lnSpc>
              <a:spcBef>
                <a:spcPts val="0"/>
              </a:spcBef>
              <a:spcAft>
                <a:spcPts val="0"/>
              </a:spcAft>
              <a:buSzPts val="1800"/>
              <a:buChar char="●"/>
            </a:pPr>
            <a:r>
              <a:rPr lang="en-US">
                <a:solidFill>
                  <a:schemeClr val="lt1"/>
                </a:solidFill>
              </a:rPr>
              <a:t>Edges are labeled with the direction. </a:t>
            </a:r>
            <a:endParaRPr/>
          </a:p>
          <a:p>
            <a:pPr indent="-342900" lvl="0" marL="457200" rtl="0" algn="l">
              <a:lnSpc>
                <a:spcPct val="115000"/>
              </a:lnSpc>
              <a:spcBef>
                <a:spcPts val="0"/>
              </a:spcBef>
              <a:spcAft>
                <a:spcPts val="0"/>
              </a:spcAft>
              <a:buSzPts val="1800"/>
              <a:buChar char="●"/>
            </a:pPr>
            <a:r>
              <a:rPr lang="en-US">
                <a:solidFill>
                  <a:schemeClr val="lt1"/>
                </a:solidFill>
              </a:rPr>
              <a:t>Possible commands at a location are</a:t>
            </a:r>
            <a:endParaRPr/>
          </a:p>
          <a:p>
            <a:pPr indent="0" lvl="0" marL="461963" rtl="0" algn="l">
              <a:lnSpc>
                <a:spcPct val="115000"/>
              </a:lnSpc>
              <a:spcBef>
                <a:spcPts val="0"/>
              </a:spcBef>
              <a:spcAft>
                <a:spcPts val="0"/>
              </a:spcAft>
              <a:buSzPts val="1800"/>
              <a:buNone/>
            </a:pPr>
            <a:r>
              <a:rPr lang="en-US">
                <a:solidFill>
                  <a:schemeClr val="lt1"/>
                </a:solidFill>
              </a:rPr>
              <a:t>the labels of the outward edges.</a:t>
            </a:r>
            <a:endParaRPr/>
          </a:p>
          <a:p>
            <a:pPr indent="-342900" lvl="0" marL="457200" rtl="0" algn="l">
              <a:lnSpc>
                <a:spcPct val="115000"/>
              </a:lnSpc>
              <a:spcBef>
                <a:spcPts val="0"/>
              </a:spcBef>
              <a:spcAft>
                <a:spcPts val="0"/>
              </a:spcAft>
              <a:buSzPts val="1800"/>
              <a:buChar char="●"/>
            </a:pPr>
            <a:r>
              <a:rPr lang="en-US">
                <a:solidFill>
                  <a:schemeClr val="lt1"/>
                </a:solidFill>
              </a:rPr>
              <a:t>Locations can hold Objects.</a:t>
            </a:r>
            <a:endParaRPr/>
          </a:p>
        </p:txBody>
      </p:sp>
      <p:sp>
        <p:nvSpPr>
          <p:cNvPr id="405" name="Google Shape;40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31"/>
          <p:cNvPicPr preferRelativeResize="0"/>
          <p:nvPr/>
        </p:nvPicPr>
        <p:blipFill rotWithShape="1">
          <a:blip r:embed="rId3">
            <a:alphaModFix/>
          </a:blip>
          <a:srcRect b="0" l="0" r="0" t="0"/>
          <a:stretch/>
        </p:blipFill>
        <p:spPr>
          <a:xfrm>
            <a:off x="0" y="-5830"/>
            <a:ext cx="9144000" cy="5155168"/>
          </a:xfrm>
          <a:prstGeom prst="rect">
            <a:avLst/>
          </a:prstGeom>
          <a:noFill/>
          <a:ln>
            <a:noFill/>
          </a:ln>
        </p:spPr>
      </p:pic>
      <p:sp>
        <p:nvSpPr>
          <p:cNvPr id="411" name="Google Shape;41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US"/>
              <a:t>Objects</a:t>
            </a:r>
            <a:endParaRPr/>
          </a:p>
        </p:txBody>
      </p:sp>
      <p:sp>
        <p:nvSpPr>
          <p:cNvPr id="417" name="Google Shape;417;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
        <p:nvSpPr>
          <p:cNvPr id="418" name="Google Shape;418;p3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rPr lang="en-US"/>
              <a:t>In Adventure, instead of a realistic simulation of caving, the author placed five treasures within as an incentive to explore the cave.</a:t>
            </a:r>
            <a:endParaRPr/>
          </a:p>
          <a:p>
            <a:pPr indent="0" lvl="0" marL="0" rtl="0" algn="l">
              <a:lnSpc>
                <a:spcPct val="115000"/>
              </a:lnSpc>
              <a:spcBef>
                <a:spcPts val="1600"/>
              </a:spcBef>
              <a:spcAft>
                <a:spcPts val="1600"/>
              </a:spcAft>
              <a:buSzPts val="1800"/>
              <a:buNone/>
            </a:pPr>
            <a:r>
              <a:rPr lang="en-US"/>
              <a:t>The player had to figure out how to get past a snake to move deeper into the cave. The player is attacked by dwarves and their treasure is stolen by a pirate.</a:t>
            </a:r>
            <a:endParaRPr/>
          </a:p>
        </p:txBody>
      </p:sp>
      <p:sp>
        <p:nvSpPr>
          <p:cNvPr id="419" name="Google Shape;41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Examine Lamp</a:t>
            </a:r>
            <a:endParaRPr/>
          </a:p>
        </p:txBody>
      </p:sp>
      <p:sp>
        <p:nvSpPr>
          <p:cNvPr id="425" name="Google Shape;425;p33"/>
          <p:cNvSpPr txBox="1"/>
          <p:nvPr>
            <p:ph idx="1" type="body"/>
          </p:nvPr>
        </p:nvSpPr>
        <p:spPr>
          <a:xfrm>
            <a:off x="311700" y="1152475"/>
            <a:ext cx="8441683"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solidFill>
                  <a:srgbClr val="F2F2F2"/>
                </a:solidFill>
              </a:rPr>
              <a:t>Items represent things in the game world.  Usually they are mentioned in the description of a location like:</a:t>
            </a:r>
            <a:endParaRPr/>
          </a:p>
          <a:p>
            <a:pPr indent="0" lvl="0" marL="114300" rtl="0" algn="l">
              <a:lnSpc>
                <a:spcPct val="115000"/>
              </a:lnSpc>
              <a:spcBef>
                <a:spcPts val="0"/>
              </a:spcBef>
              <a:spcAft>
                <a:spcPts val="0"/>
              </a:spcAft>
              <a:buSzPts val="1800"/>
              <a:buNone/>
            </a:pPr>
            <a:r>
              <a:t/>
            </a:r>
            <a:endParaRPr>
              <a:solidFill>
                <a:srgbClr val="F2F2F2"/>
              </a:solidFill>
            </a:endParaRPr>
          </a:p>
        </p:txBody>
      </p:sp>
      <p:sp>
        <p:nvSpPr>
          <p:cNvPr id="426" name="Google Shape;426;p33"/>
          <p:cNvSpPr/>
          <p:nvPr/>
        </p:nvSpPr>
        <p:spPr>
          <a:xfrm>
            <a:off x="390617" y="2322106"/>
            <a:ext cx="5281232" cy="2246769"/>
          </a:xfrm>
          <a:prstGeom prst="rect">
            <a:avLst/>
          </a:prstGeom>
          <a:solidFill>
            <a:srgbClr val="171717"/>
          </a:solid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Clr>
                <a:srgbClr val="000000"/>
              </a:buClr>
              <a:buSzPts val="1400"/>
              <a:buFont typeface="Arial"/>
              <a:buNone/>
            </a:pPr>
            <a:r>
              <a:rPr b="0" i="0" lang="en-US" sz="1400" u="none" cap="none" strike="noStrike">
                <a:solidFill>
                  <a:srgbClr val="F2F2F2"/>
                </a:solidFill>
                <a:latin typeface="Consolas"/>
                <a:ea typeface="Consolas"/>
                <a:cs typeface="Consolas"/>
                <a:sym typeface="Consolas"/>
              </a:rPr>
              <a:t>You are on the dungeon stairs. From above, you can make out some of the king’s guards talking about current events. Someone’s left an old lamp here.</a:t>
            </a:r>
            <a:endParaRPr/>
          </a:p>
          <a:p>
            <a:pPr indent="0" lvl="0" marL="1143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Consolas"/>
              <a:ea typeface="Consolas"/>
              <a:cs typeface="Consolas"/>
              <a:sym typeface="Consolas"/>
            </a:endParaRPr>
          </a:p>
          <a:p>
            <a:pPr indent="0" lvl="0" marL="114300" marR="0" rtl="0" algn="l">
              <a:lnSpc>
                <a:spcPct val="100000"/>
              </a:lnSpc>
              <a:spcBef>
                <a:spcPts val="0"/>
              </a:spcBef>
              <a:spcAft>
                <a:spcPts val="0"/>
              </a:spcAft>
              <a:buClr>
                <a:srgbClr val="000000"/>
              </a:buClr>
              <a:buSzPts val="1400"/>
              <a:buFont typeface="Arial"/>
              <a:buNone/>
            </a:pPr>
            <a:r>
              <a:rPr b="0" i="0" lang="en-US" sz="1400" u="none" cap="none" strike="noStrike">
                <a:solidFill>
                  <a:srgbClr val="F2F2F2"/>
                </a:solidFill>
                <a:latin typeface="Consolas"/>
                <a:ea typeface="Consolas"/>
                <a:cs typeface="Consolas"/>
                <a:sym typeface="Consolas"/>
              </a:rPr>
              <a:t>Players can inspect them with the “EXAMINE” command.</a:t>
            </a:r>
            <a:endParaRPr/>
          </a:p>
          <a:p>
            <a:pPr indent="0" lvl="0" marL="1143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Consolas"/>
              <a:ea typeface="Consolas"/>
              <a:cs typeface="Consolas"/>
              <a:sym typeface="Consolas"/>
            </a:endParaRPr>
          </a:p>
          <a:p>
            <a:pPr indent="0" lvl="0" marL="114300" marR="0" rtl="0" algn="l">
              <a:lnSpc>
                <a:spcPct val="100000"/>
              </a:lnSpc>
              <a:spcBef>
                <a:spcPts val="0"/>
              </a:spcBef>
              <a:spcAft>
                <a:spcPts val="0"/>
              </a:spcAft>
              <a:buClr>
                <a:srgbClr val="000000"/>
              </a:buClr>
              <a:buSzPts val="1400"/>
              <a:buFont typeface="Arial"/>
              <a:buNone/>
            </a:pPr>
            <a:r>
              <a:rPr b="0" i="0" lang="en-US" sz="1400" u="none" cap="none" strike="noStrike">
                <a:solidFill>
                  <a:srgbClr val="F2F2F2"/>
                </a:solidFill>
                <a:latin typeface="Consolas"/>
                <a:ea typeface="Consolas"/>
                <a:cs typeface="Consolas"/>
                <a:sym typeface="Consolas"/>
              </a:rPr>
              <a:t>&gt; EXAMINE LAMP</a:t>
            </a:r>
            <a:br>
              <a:rPr b="0" i="0" lang="en-US" sz="1400" u="none" cap="none" strike="noStrike">
                <a:solidFill>
                  <a:srgbClr val="F2F2F2"/>
                </a:solidFill>
                <a:latin typeface="Consolas"/>
                <a:ea typeface="Consolas"/>
                <a:cs typeface="Consolas"/>
                <a:sym typeface="Consolas"/>
              </a:rPr>
            </a:br>
            <a:r>
              <a:rPr b="0" i="0" lang="en-US" sz="1400" u="none" cap="none" strike="noStrike">
                <a:solidFill>
                  <a:srgbClr val="F2F2F2"/>
                </a:solidFill>
                <a:latin typeface="Consolas"/>
                <a:ea typeface="Consolas"/>
                <a:cs typeface="Consolas"/>
                <a:sym typeface="Consolas"/>
              </a:rPr>
              <a:t>This old lamp seems like it’s seen some use. It ran out of oil ages ago.</a:t>
            </a:r>
            <a:endParaRPr/>
          </a:p>
        </p:txBody>
      </p:sp>
      <p:sp>
        <p:nvSpPr>
          <p:cNvPr id="427" name="Google Shape;4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10cc4d828d4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extLst>
                  <a:ext uri="http://customooxmlschemas.google.com/">
                    <go:slidesCustomData xmlns:go="http://customooxmlschemas.google.com/" textRoundtripDataId="0"/>
                  </a:ext>
                </a:extLst>
              </a:rPr>
              <a:t>Liam Dugan</a:t>
            </a:r>
            <a:r>
              <a:rPr lang="en-US"/>
              <a:t> </a:t>
            </a:r>
            <a:r>
              <a:rPr lang="en-US" sz="1500"/>
              <a:t>he/him</a:t>
            </a:r>
            <a:endParaRPr/>
          </a:p>
        </p:txBody>
      </p:sp>
      <p:sp>
        <p:nvSpPr>
          <p:cNvPr id="94" name="Google Shape;94;g10cc4d828d4_0_0"/>
          <p:cNvSpPr txBox="1"/>
          <p:nvPr>
            <p:ph idx="1" type="body"/>
          </p:nvPr>
        </p:nvSpPr>
        <p:spPr>
          <a:xfrm>
            <a:off x="416950" y="1152475"/>
            <a:ext cx="3894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1600">
                <a:solidFill>
                  <a:schemeClr val="dk1"/>
                </a:solidFill>
              </a:rPr>
              <a:t>PhD Student</a:t>
            </a:r>
            <a:endParaRPr sz="1600">
              <a:solidFill>
                <a:schemeClr val="dk1"/>
              </a:solidFill>
            </a:endParaRPr>
          </a:p>
          <a:p>
            <a:pPr indent="-228600" lvl="0" marL="457200" rtl="0" algn="l">
              <a:lnSpc>
                <a:spcPct val="115000"/>
              </a:lnSpc>
              <a:spcBef>
                <a:spcPts val="0"/>
              </a:spcBef>
              <a:spcAft>
                <a:spcPts val="0"/>
              </a:spcAft>
              <a:buSzPts val="1400"/>
              <a:buNone/>
            </a:pPr>
            <a:r>
              <a:t/>
            </a:r>
            <a:endParaRPr sz="1600">
              <a:solidFill>
                <a:schemeClr val="dk1"/>
              </a:solidFill>
            </a:endParaRPr>
          </a:p>
          <a:p>
            <a:pPr indent="0" lvl="0" marL="0" rtl="0" algn="l">
              <a:lnSpc>
                <a:spcPct val="115000"/>
              </a:lnSpc>
              <a:spcBef>
                <a:spcPts val="0"/>
              </a:spcBef>
              <a:spcAft>
                <a:spcPts val="0"/>
              </a:spcAft>
              <a:buSzPts val="1400"/>
              <a:buNone/>
            </a:pPr>
            <a:r>
              <a:rPr lang="en-US" sz="1600">
                <a:solidFill>
                  <a:schemeClr val="dk1"/>
                </a:solidFill>
              </a:rPr>
              <a:t>Research Interests: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Natural Language Generation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Human Evaluation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Machine Translation</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Fun Fact: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I speak Japanese! 🇯🇵</a:t>
            </a:r>
            <a:endParaRPr sz="1600">
              <a:solidFill>
                <a:schemeClr val="dk1"/>
              </a:solidFill>
            </a:endParaRPr>
          </a:p>
        </p:txBody>
      </p:sp>
      <p:sp>
        <p:nvSpPr>
          <p:cNvPr id="95" name="Google Shape;95;g10cc4d828d4_0_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96" name="Google Shape;96;g10cc4d828d4_0_0"/>
          <p:cNvPicPr preferRelativeResize="0"/>
          <p:nvPr/>
        </p:nvPicPr>
        <p:blipFill rotWithShape="1">
          <a:blip r:embed="rId3">
            <a:alphaModFix/>
          </a:blip>
          <a:srcRect b="0" l="0" r="19113" t="0"/>
          <a:stretch/>
        </p:blipFill>
        <p:spPr>
          <a:xfrm>
            <a:off x="4992395" y="0"/>
            <a:ext cx="4151606"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Get Lamp</a:t>
            </a:r>
            <a:endParaRPr/>
          </a:p>
        </p:txBody>
      </p:sp>
      <p:sp>
        <p:nvSpPr>
          <p:cNvPr id="433" name="Google Shape;433;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solidFill>
                  <a:srgbClr val="F2F2F2"/>
                </a:solidFill>
              </a:rPr>
              <a:t>Players can pick up objects in the world, and they are added to the player’s inventory with the “</a:t>
            </a:r>
            <a:r>
              <a:rPr lang="en-US">
                <a:solidFill>
                  <a:srgbClr val="F2F2F2"/>
                </a:solidFill>
                <a:latin typeface="Consolas"/>
                <a:ea typeface="Consolas"/>
                <a:cs typeface="Consolas"/>
                <a:sym typeface="Consolas"/>
              </a:rPr>
              <a:t>GET</a:t>
            </a:r>
            <a:r>
              <a:rPr lang="en-US">
                <a:solidFill>
                  <a:srgbClr val="F2F2F2"/>
                </a:solidFill>
              </a:rPr>
              <a:t>” command.  The inventory is the set of things that the player has collected along the way.</a:t>
            </a:r>
            <a:endParaRPr/>
          </a:p>
          <a:p>
            <a:pPr indent="0" lvl="0" marL="114300" rtl="0" algn="l">
              <a:lnSpc>
                <a:spcPct val="115000"/>
              </a:lnSpc>
              <a:spcBef>
                <a:spcPts val="0"/>
              </a:spcBef>
              <a:spcAft>
                <a:spcPts val="0"/>
              </a:spcAft>
              <a:buSzPts val="1800"/>
              <a:buNone/>
            </a:pPr>
            <a:r>
              <a:t/>
            </a:r>
            <a:endParaRPr>
              <a:solidFill>
                <a:srgbClr val="F2F2F2"/>
              </a:solidFill>
            </a:endParaRPr>
          </a:p>
          <a:p>
            <a:pPr indent="0" lvl="0" marL="114300" rtl="0" algn="l">
              <a:lnSpc>
                <a:spcPct val="115000"/>
              </a:lnSpc>
              <a:spcBef>
                <a:spcPts val="0"/>
              </a:spcBef>
              <a:spcAft>
                <a:spcPts val="0"/>
              </a:spcAft>
              <a:buSzPts val="1800"/>
              <a:buNone/>
            </a:pPr>
            <a:r>
              <a:rPr lang="en-US">
                <a:solidFill>
                  <a:srgbClr val="F2F2F2"/>
                </a:solidFill>
              </a:rPr>
              <a:t>Oftentimes, they are used to solve puzzles.  For instance, you must have a lamp in your inventory in order to explore a dark cave. </a:t>
            </a:r>
            <a:br>
              <a:rPr lang="en-US">
                <a:solidFill>
                  <a:srgbClr val="F2F2F2"/>
                </a:solidFill>
              </a:rPr>
            </a:br>
            <a:br>
              <a:rPr lang="en-US">
                <a:solidFill>
                  <a:srgbClr val="F2F2F2"/>
                </a:solidFill>
              </a:rPr>
            </a:br>
            <a:r>
              <a:rPr lang="en-US">
                <a:solidFill>
                  <a:srgbClr val="F2F2F2"/>
                </a:solidFill>
              </a:rPr>
              <a:t>To list all items that you have, you can issue the “</a:t>
            </a:r>
            <a:r>
              <a:rPr lang="en-US">
                <a:solidFill>
                  <a:srgbClr val="F2F2F2"/>
                </a:solidFill>
                <a:latin typeface="Consolas"/>
                <a:ea typeface="Consolas"/>
                <a:cs typeface="Consolas"/>
                <a:sym typeface="Consolas"/>
              </a:rPr>
              <a:t>INVENTORY</a:t>
            </a:r>
            <a:r>
              <a:rPr lang="en-US">
                <a:solidFill>
                  <a:srgbClr val="F2F2F2"/>
                </a:solidFill>
              </a:rPr>
              <a:t>” command (or just the letter “I”).</a:t>
            </a:r>
            <a:endParaRPr/>
          </a:p>
        </p:txBody>
      </p:sp>
      <p:sp>
        <p:nvSpPr>
          <p:cNvPr id="434" name="Google Shape;43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Light lamp</a:t>
            </a:r>
            <a:endParaRPr/>
          </a:p>
        </p:txBody>
      </p:sp>
      <p:sp>
        <p:nvSpPr>
          <p:cNvPr id="440" name="Google Shape;440;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solidFill>
                  <a:srgbClr val="F2F2F2"/>
                </a:solidFill>
              </a:rPr>
              <a:t>Objects often have special commands associated with them.  For instance, in order to solve the darkness puzzle you must say “</a:t>
            </a:r>
            <a:r>
              <a:rPr lang="en-US">
                <a:solidFill>
                  <a:srgbClr val="F2F2F2"/>
                </a:solidFill>
                <a:latin typeface="Consolas"/>
                <a:ea typeface="Consolas"/>
                <a:cs typeface="Consolas"/>
                <a:sym typeface="Consolas"/>
              </a:rPr>
              <a:t>LIGHT LAMP</a:t>
            </a:r>
            <a:r>
              <a:rPr lang="en-US">
                <a:solidFill>
                  <a:srgbClr val="F2F2F2"/>
                </a:solidFill>
              </a:rPr>
              <a:t>”.</a:t>
            </a:r>
            <a:endParaRPr/>
          </a:p>
          <a:p>
            <a:pPr indent="0" lvl="0" marL="114300" rtl="0" algn="l">
              <a:lnSpc>
                <a:spcPct val="115000"/>
              </a:lnSpc>
              <a:spcBef>
                <a:spcPts val="0"/>
              </a:spcBef>
              <a:spcAft>
                <a:spcPts val="0"/>
              </a:spcAft>
              <a:buSzPts val="1800"/>
              <a:buNone/>
            </a:pPr>
            <a:r>
              <a:t/>
            </a:r>
            <a:endParaRPr>
              <a:solidFill>
                <a:srgbClr val="F2F2F2"/>
              </a:solidFill>
            </a:endParaRPr>
          </a:p>
          <a:p>
            <a:pPr indent="0" lvl="0" marL="114300" rtl="0" algn="l">
              <a:lnSpc>
                <a:spcPct val="115000"/>
              </a:lnSpc>
              <a:spcBef>
                <a:spcPts val="0"/>
              </a:spcBef>
              <a:spcAft>
                <a:spcPts val="0"/>
              </a:spcAft>
              <a:buSzPts val="1800"/>
              <a:buNone/>
            </a:pPr>
            <a:r>
              <a:rPr lang="en-US">
                <a:solidFill>
                  <a:srgbClr val="F2F2F2"/>
                </a:solidFill>
              </a:rPr>
              <a:t>Some special commands require more than one object in your inventory.</a:t>
            </a:r>
            <a:endParaRPr/>
          </a:p>
          <a:p>
            <a:pPr indent="0" lvl="0" marL="114300" rtl="0" algn="l">
              <a:lnSpc>
                <a:spcPct val="115000"/>
              </a:lnSpc>
              <a:spcBef>
                <a:spcPts val="0"/>
              </a:spcBef>
              <a:spcAft>
                <a:spcPts val="0"/>
              </a:spcAft>
              <a:buSzPts val="1800"/>
              <a:buNone/>
            </a:pPr>
            <a:r>
              <a:t/>
            </a:r>
            <a:endParaRPr/>
          </a:p>
        </p:txBody>
      </p:sp>
      <p:sp>
        <p:nvSpPr>
          <p:cNvPr id="441" name="Google Shape;44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36"/>
          <p:cNvPicPr preferRelativeResize="0"/>
          <p:nvPr/>
        </p:nvPicPr>
        <p:blipFill rotWithShape="1">
          <a:blip r:embed="rId3">
            <a:alphaModFix/>
          </a:blip>
          <a:srcRect b="0" l="0" r="0" t="0"/>
          <a:stretch/>
        </p:blipFill>
        <p:spPr>
          <a:xfrm>
            <a:off x="0" y="0"/>
            <a:ext cx="8661398" cy="5420098"/>
          </a:xfrm>
          <a:prstGeom prst="rect">
            <a:avLst/>
          </a:prstGeom>
          <a:noFill/>
          <a:ln>
            <a:noFill/>
          </a:ln>
        </p:spPr>
      </p:pic>
      <p:sp>
        <p:nvSpPr>
          <p:cNvPr id="447" name="Google Shape;44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48" name="Google Shape;448;p36"/>
          <p:cNvPicPr preferRelativeResize="0"/>
          <p:nvPr/>
        </p:nvPicPr>
        <p:blipFill rotWithShape="1">
          <a:blip r:embed="rId4">
            <a:alphaModFix/>
          </a:blip>
          <a:srcRect b="0" l="0" r="0" t="0"/>
          <a:stretch/>
        </p:blipFill>
        <p:spPr>
          <a:xfrm>
            <a:off x="6074349" y="99899"/>
            <a:ext cx="2819926" cy="30173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Object properties</a:t>
            </a:r>
            <a:endParaRPr/>
          </a:p>
        </p:txBody>
      </p:sp>
      <p:sp>
        <p:nvSpPr>
          <p:cNvPr id="454" name="Google Shape;454;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solidFill>
                  <a:schemeClr val="dk1"/>
                </a:solidFill>
              </a:rPr>
              <a:t>Containment: Objects may have contents (the bottle can have wine in it)</a:t>
            </a:r>
            <a:endParaRPr>
              <a:solidFill>
                <a:schemeClr val="dk1"/>
              </a:solidFill>
            </a:endParaRPr>
          </a:p>
          <a:p>
            <a:pPr indent="0" lvl="0" marL="114300" rtl="0" algn="l">
              <a:lnSpc>
                <a:spcPct val="115000"/>
              </a:lnSpc>
              <a:spcBef>
                <a:spcPts val="0"/>
              </a:spcBef>
              <a:spcAft>
                <a:spcPts val="0"/>
              </a:spcAft>
              <a:buSzPts val="1800"/>
              <a:buNone/>
            </a:pPr>
            <a:r>
              <a:rPr lang="en-US">
                <a:solidFill>
                  <a:schemeClr val="dk1"/>
                </a:solidFill>
              </a:rPr>
              <a:t>Weight: Objects have weight (some objects might be too heavy to lift)</a:t>
            </a:r>
            <a:endParaRPr>
              <a:solidFill>
                <a:schemeClr val="dk1"/>
              </a:solidFill>
            </a:endParaRPr>
          </a:p>
          <a:p>
            <a:pPr indent="0" lvl="0" marL="114300" rtl="0" algn="l">
              <a:lnSpc>
                <a:spcPct val="115000"/>
              </a:lnSpc>
              <a:spcBef>
                <a:spcPts val="0"/>
              </a:spcBef>
              <a:spcAft>
                <a:spcPts val="0"/>
              </a:spcAft>
              <a:buSzPts val="1800"/>
              <a:buNone/>
            </a:pPr>
            <a:r>
              <a:rPr lang="en-US">
                <a:solidFill>
                  <a:schemeClr val="dk1"/>
                </a:solidFill>
              </a:rPr>
              <a:t>Position: An object may be in, on, or under another object</a:t>
            </a:r>
            <a:endParaRPr>
              <a:solidFill>
                <a:schemeClr val="dk1"/>
              </a:solidFill>
            </a:endParaRPr>
          </a:p>
        </p:txBody>
      </p:sp>
      <p:sp>
        <p:nvSpPr>
          <p:cNvPr id="455" name="Google Shape;45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People are objects too</a:t>
            </a:r>
            <a:endParaRPr/>
          </a:p>
        </p:txBody>
      </p:sp>
      <p:sp>
        <p:nvSpPr>
          <p:cNvPr id="461" name="Google Shape;461;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solidFill>
                  <a:srgbClr val="F2F2F2"/>
                </a:solidFill>
              </a:rPr>
              <a:t>In Zork, a handful of living opponents thwart the adventurer: </a:t>
            </a:r>
            <a:r>
              <a:rPr b="1" lang="en-US">
                <a:solidFill>
                  <a:srgbClr val="F2F2F2"/>
                </a:solidFill>
              </a:rPr>
              <a:t>the troll</a:t>
            </a:r>
            <a:r>
              <a:rPr lang="en-US">
                <a:solidFill>
                  <a:srgbClr val="F2F2F2"/>
                </a:solidFill>
              </a:rPr>
              <a:t>, who stays put in a single room and serves as an obstacle; </a:t>
            </a:r>
            <a:r>
              <a:rPr b="1" lang="en-US">
                <a:solidFill>
                  <a:srgbClr val="F2F2F2"/>
                </a:solidFill>
              </a:rPr>
              <a:t>the vampire bat</a:t>
            </a:r>
            <a:r>
              <a:rPr lang="en-US">
                <a:solidFill>
                  <a:srgbClr val="F2F2F2"/>
                </a:solidFill>
              </a:rPr>
              <a:t>, who can carry off the adventurer; </a:t>
            </a:r>
            <a:r>
              <a:rPr b="1" lang="en-US">
                <a:solidFill>
                  <a:srgbClr val="F2F2F2"/>
                </a:solidFill>
              </a:rPr>
              <a:t>the cyclops</a:t>
            </a:r>
            <a:r>
              <a:rPr lang="en-US">
                <a:solidFill>
                  <a:srgbClr val="F2F2F2"/>
                </a:solidFill>
              </a:rPr>
              <a:t>, who can dine on the adventurer; and </a:t>
            </a:r>
            <a:r>
              <a:rPr b="1" lang="en-US">
                <a:solidFill>
                  <a:srgbClr val="F2F2F2"/>
                </a:solidFill>
              </a:rPr>
              <a:t>the thief</a:t>
            </a:r>
            <a:r>
              <a:rPr lang="en-US">
                <a:solidFill>
                  <a:srgbClr val="F2F2F2"/>
                </a:solidFill>
              </a:rPr>
              <a:t>, who wanders around the underground areas stealing items from the adventurer.</a:t>
            </a:r>
            <a:endParaRPr/>
          </a:p>
          <a:p>
            <a:pPr indent="0" lvl="0" marL="114300" rtl="0" algn="l">
              <a:lnSpc>
                <a:spcPct val="115000"/>
              </a:lnSpc>
              <a:spcBef>
                <a:spcPts val="0"/>
              </a:spcBef>
              <a:spcAft>
                <a:spcPts val="0"/>
              </a:spcAft>
              <a:buSzPts val="1800"/>
              <a:buNone/>
            </a:pPr>
            <a:r>
              <a:t/>
            </a:r>
            <a:endParaRPr>
              <a:solidFill>
                <a:srgbClr val="F2F2F2"/>
              </a:solidFill>
            </a:endParaRPr>
          </a:p>
          <a:p>
            <a:pPr indent="0" lvl="0" marL="114300" rtl="0" algn="l">
              <a:lnSpc>
                <a:spcPct val="115000"/>
              </a:lnSpc>
              <a:spcBef>
                <a:spcPts val="0"/>
              </a:spcBef>
              <a:spcAft>
                <a:spcPts val="0"/>
              </a:spcAft>
              <a:buSzPts val="1800"/>
              <a:buNone/>
            </a:pPr>
            <a:r>
              <a:rPr lang="en-US">
                <a:solidFill>
                  <a:srgbClr val="F2F2F2"/>
                </a:solidFill>
              </a:rPr>
              <a:t>These people/opponents can be implemented as objects too.  People objects often have a special command for dialogue via “</a:t>
            </a:r>
            <a:r>
              <a:rPr lang="en-US">
                <a:solidFill>
                  <a:srgbClr val="F2F2F2"/>
                </a:solidFill>
                <a:latin typeface="Consolas"/>
                <a:ea typeface="Consolas"/>
                <a:cs typeface="Consolas"/>
                <a:sym typeface="Consolas"/>
              </a:rPr>
              <a:t>TALK TO</a:t>
            </a:r>
            <a:r>
              <a:rPr lang="en-US">
                <a:solidFill>
                  <a:srgbClr val="F2F2F2"/>
                </a:solidFill>
              </a:rPr>
              <a:t>”.</a:t>
            </a:r>
            <a:endParaRPr/>
          </a:p>
        </p:txBody>
      </p:sp>
      <p:sp>
        <p:nvSpPr>
          <p:cNvPr id="462" name="Google Shape;46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6" name="Shape 466"/>
        <p:cNvGrpSpPr/>
        <p:nvPr/>
      </p:nvGrpSpPr>
      <p:grpSpPr>
        <a:xfrm>
          <a:off x="0" y="0"/>
          <a:ext cx="0" cy="0"/>
          <a:chOff x="0" y="0"/>
          <a:chExt cx="0" cy="0"/>
        </a:xfrm>
      </p:grpSpPr>
      <p:sp>
        <p:nvSpPr>
          <p:cNvPr id="467" name="Google Shape;467;g10c2ff6ec56_0_2005"/>
          <p:cNvSpPr txBox="1"/>
          <p:nvPr>
            <p:ph idx="1" type="body"/>
          </p:nvPr>
        </p:nvSpPr>
        <p:spPr>
          <a:xfrm>
            <a:off x="311700" y="1344875"/>
            <a:ext cx="3999900" cy="3416400"/>
          </a:xfrm>
          <a:prstGeom prst="rect">
            <a:avLst/>
          </a:prstGeom>
          <a:noFill/>
          <a:ln>
            <a:noFill/>
          </a:ln>
        </p:spPr>
        <p:txBody>
          <a:bodyPr anchorCtr="0" anchor="t" bIns="91425" lIns="91425" spcFirstLastPara="1" rIns="91425" wrap="square" tIns="91425">
            <a:normAutofit/>
          </a:bodyPr>
          <a:lstStyle/>
          <a:p>
            <a:pPr indent="0" lvl="0" marL="114300" rtl="0" algn="ctr">
              <a:lnSpc>
                <a:spcPct val="115000"/>
              </a:lnSpc>
              <a:spcBef>
                <a:spcPts val="0"/>
              </a:spcBef>
              <a:spcAft>
                <a:spcPts val="0"/>
              </a:spcAft>
              <a:buSzPts val="1800"/>
              <a:buNone/>
            </a:pPr>
            <a:r>
              <a:rPr lang="en-US" sz="1900">
                <a:solidFill>
                  <a:srgbClr val="D8D8D8"/>
                </a:solidFill>
              </a:rPr>
              <a:t>https://grizel.itch.io/sentient-beings</a:t>
            </a:r>
            <a:endParaRPr sz="1900">
              <a:solidFill>
                <a:srgbClr val="D8D8D8"/>
              </a:solidFill>
            </a:endParaRPr>
          </a:p>
          <a:p>
            <a:pPr indent="0" lvl="0" marL="0" rtl="0" algn="l">
              <a:lnSpc>
                <a:spcPct val="115000"/>
              </a:lnSpc>
              <a:spcBef>
                <a:spcPts val="600"/>
              </a:spcBef>
              <a:spcAft>
                <a:spcPts val="0"/>
              </a:spcAft>
              <a:buSzPts val="1800"/>
              <a:buNone/>
            </a:pPr>
            <a:r>
              <a:t/>
            </a:r>
            <a:endParaRPr sz="1700">
              <a:solidFill>
                <a:srgbClr val="D8D8D8"/>
              </a:solidFill>
            </a:endParaRPr>
          </a:p>
          <a:p>
            <a:pPr indent="0" lvl="0" marL="114300" rtl="0" algn="ctr">
              <a:spcBef>
                <a:spcPts val="600"/>
              </a:spcBef>
              <a:spcAft>
                <a:spcPts val="0"/>
              </a:spcAft>
              <a:buSzPts val="1800"/>
              <a:buNone/>
            </a:pPr>
            <a:r>
              <a:rPr lang="en-US" sz="1700">
                <a:solidFill>
                  <a:srgbClr val="D8D8D8"/>
                </a:solidFill>
              </a:rPr>
              <a:t>Record your game by typing “TSTART” at the beginning.</a:t>
            </a:r>
            <a:endParaRPr sz="1700">
              <a:solidFill>
                <a:srgbClr val="D8D8D8"/>
              </a:solidFill>
            </a:endParaRPr>
          </a:p>
          <a:p>
            <a:pPr indent="0" lvl="0" marL="114300" rtl="0" algn="ctr">
              <a:spcBef>
                <a:spcPts val="600"/>
              </a:spcBef>
              <a:spcAft>
                <a:spcPts val="600"/>
              </a:spcAft>
              <a:buSzPts val="1800"/>
              <a:buNone/>
            </a:pPr>
            <a:r>
              <a:rPr lang="en-US" sz="1700">
                <a:solidFill>
                  <a:srgbClr val="D8D8D8"/>
                </a:solidFill>
              </a:rPr>
              <a:t>Type “TSTOP” to download your game.</a:t>
            </a:r>
            <a:endParaRPr sz="1700">
              <a:solidFill>
                <a:srgbClr val="D8D8D8"/>
              </a:solidFill>
            </a:endParaRPr>
          </a:p>
        </p:txBody>
      </p:sp>
      <p:sp>
        <p:nvSpPr>
          <p:cNvPr id="468" name="Google Shape;468;g10c2ff6ec56_0_2005"/>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0800"/>
              <a:buNone/>
            </a:pPr>
            <a:r>
              <a:rPr lang="en-US" sz="3920"/>
              <a:t>In-class Activity: Play</a:t>
            </a:r>
            <a:r>
              <a:rPr lang="en-US" sz="3920">
                <a:extLst>
                  <a:ext uri="http://customooxmlschemas.google.com/">
                    <go:slidesCustomData xmlns:go="http://customooxmlschemas.google.com/" textRoundtripDataId="2"/>
                  </a:ext>
                </a:extLst>
              </a:rPr>
              <a:t> </a:t>
            </a:r>
            <a:r>
              <a:rPr lang="en-US" sz="3920"/>
              <a:t>a Game (5 min)</a:t>
            </a:r>
            <a:endParaRPr sz="2120"/>
          </a:p>
        </p:txBody>
      </p:sp>
      <p:sp>
        <p:nvSpPr>
          <p:cNvPr id="469" name="Google Shape;469;g10c2ff6ec56_0_20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g10c2ff6ec56_0_200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rPr>
              <a:t>And answer these question:</a:t>
            </a:r>
            <a:endParaRPr sz="1500">
              <a:solidFill>
                <a:schemeClr val="dk1"/>
              </a:solidFill>
            </a:endParaRPr>
          </a:p>
          <a:p>
            <a:pPr indent="-323850" lvl="0" marL="457200" rtl="0" algn="l">
              <a:spcBef>
                <a:spcPts val="0"/>
              </a:spcBef>
              <a:spcAft>
                <a:spcPts val="0"/>
              </a:spcAft>
              <a:buSzPts val="1500"/>
              <a:buAutoNum type="arabicPeriod"/>
            </a:pPr>
            <a:r>
              <a:rPr lang="en-US" sz="1500"/>
              <a:t>What commands did you try that didn’t work?</a:t>
            </a:r>
            <a:endParaRPr sz="1500"/>
          </a:p>
          <a:p>
            <a:pPr indent="-323850" lvl="0" marL="457200" rtl="0" algn="l">
              <a:spcBef>
                <a:spcPts val="0"/>
              </a:spcBef>
              <a:spcAft>
                <a:spcPts val="0"/>
              </a:spcAft>
              <a:buSzPts val="1500"/>
              <a:buAutoNum type="arabicPeriod"/>
            </a:pPr>
            <a:r>
              <a:rPr lang="en-US" sz="1500"/>
              <a:t>How does this experience differ from reading a non-interactive story?</a:t>
            </a:r>
            <a:endParaRPr sz="1500"/>
          </a:p>
        </p:txBody>
      </p:sp>
      <p:pic>
        <p:nvPicPr>
          <p:cNvPr id="471" name="Google Shape;471;g10c2ff6ec56_0_2005"/>
          <p:cNvPicPr preferRelativeResize="0"/>
          <p:nvPr/>
        </p:nvPicPr>
        <p:blipFill>
          <a:blip r:embed="rId3">
            <a:alphaModFix/>
          </a:blip>
          <a:stretch>
            <a:fillRect/>
          </a:stretch>
        </p:blipFill>
        <p:spPr>
          <a:xfrm>
            <a:off x="4832411" y="2571750"/>
            <a:ext cx="3835374" cy="2321850"/>
          </a:xfrm>
          <a:prstGeom prst="rect">
            <a:avLst/>
          </a:prstGeom>
          <a:noFill/>
          <a:ln>
            <a:noFill/>
          </a:ln>
        </p:spPr>
      </p:pic>
      <p:cxnSp>
        <p:nvCxnSpPr>
          <p:cNvPr id="472" name="Google Shape;472;g10c2ff6ec56_0_2005"/>
          <p:cNvCxnSpPr/>
          <p:nvPr/>
        </p:nvCxnSpPr>
        <p:spPr>
          <a:xfrm>
            <a:off x="3752175" y="2545850"/>
            <a:ext cx="999000" cy="2020200"/>
          </a:xfrm>
          <a:prstGeom prst="straightConnector1">
            <a:avLst/>
          </a:prstGeom>
          <a:noFill/>
          <a:ln cap="flat" cmpd="sng" w="28575">
            <a:solidFill>
              <a:schemeClr val="accent1"/>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US"/>
              <a:t>Puzzles</a:t>
            </a:r>
            <a:endParaRPr/>
          </a:p>
        </p:txBody>
      </p:sp>
      <p:sp>
        <p:nvSpPr>
          <p:cNvPr id="478" name="Google Shape;478;p5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
        <p:nvSpPr>
          <p:cNvPr id="479" name="Google Shape;479;p5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800"/>
              <a:buNone/>
            </a:pPr>
            <a:r>
              <a:rPr lang="en-US"/>
              <a:t>In most interactive fiction, puzzles (sorts of challenges or obstacles) are part of the world the player character moves through. In order to complete the IF work, the interactor must figure out how to meet these challenges.</a:t>
            </a:r>
            <a:endParaRPr/>
          </a:p>
        </p:txBody>
      </p:sp>
      <p:sp>
        <p:nvSpPr>
          <p:cNvPr id="480" name="Google Shape;480;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Puzzle Solutions</a:t>
            </a:r>
            <a:endParaRPr/>
          </a:p>
        </p:txBody>
      </p:sp>
      <p:sp>
        <p:nvSpPr>
          <p:cNvPr id="486" name="Google Shape;486;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solidFill>
                  <a:srgbClr val="F2F2F2"/>
                </a:solidFill>
              </a:rPr>
              <a:t>The solutions may be arrived at through the player character’s senses or by having the player character manipulate things in the surroundings and then observe the results to determine the workings of the world.</a:t>
            </a:r>
            <a:endParaRPr/>
          </a:p>
          <a:p>
            <a:pPr indent="0" lvl="0" marL="114300" rtl="0" algn="l">
              <a:lnSpc>
                <a:spcPct val="115000"/>
              </a:lnSpc>
              <a:spcBef>
                <a:spcPts val="0"/>
              </a:spcBef>
              <a:spcAft>
                <a:spcPts val="0"/>
              </a:spcAft>
              <a:buSzPts val="1800"/>
              <a:buNone/>
            </a:pPr>
            <a:r>
              <a:t/>
            </a:r>
            <a:endParaRPr>
              <a:solidFill>
                <a:srgbClr val="F2F2F2"/>
              </a:solidFill>
            </a:endParaRPr>
          </a:p>
          <a:p>
            <a:pPr indent="0" lvl="0" marL="114300" rtl="0" algn="l">
              <a:lnSpc>
                <a:spcPct val="115000"/>
              </a:lnSpc>
              <a:spcBef>
                <a:spcPts val="0"/>
              </a:spcBef>
              <a:spcAft>
                <a:spcPts val="0"/>
              </a:spcAft>
              <a:buSzPts val="1800"/>
              <a:buNone/>
            </a:pPr>
            <a:r>
              <a:rPr lang="en-US">
                <a:solidFill>
                  <a:srgbClr val="F2F2F2"/>
                </a:solidFill>
              </a:rPr>
              <a:t>Most interactive fiction does not have great replay value.  You cannot simply “replay” a riddle if you know its answer.</a:t>
            </a:r>
            <a:endParaRPr/>
          </a:p>
          <a:p>
            <a:pPr indent="0" lvl="0" marL="114300" rtl="0" algn="l">
              <a:lnSpc>
                <a:spcPct val="115000"/>
              </a:lnSpc>
              <a:spcBef>
                <a:spcPts val="0"/>
              </a:spcBef>
              <a:spcAft>
                <a:spcPts val="0"/>
              </a:spcAft>
              <a:buSzPts val="1800"/>
              <a:buNone/>
            </a:pPr>
            <a:r>
              <a:t/>
            </a:r>
            <a:endParaRPr>
              <a:solidFill>
                <a:srgbClr val="F2F2F2"/>
              </a:solidFill>
            </a:endParaRPr>
          </a:p>
          <a:p>
            <a:pPr indent="0" lvl="0" marL="114300" rtl="0" algn="l">
              <a:lnSpc>
                <a:spcPct val="115000"/>
              </a:lnSpc>
              <a:spcBef>
                <a:spcPts val="0"/>
              </a:spcBef>
              <a:spcAft>
                <a:spcPts val="0"/>
              </a:spcAft>
              <a:buSzPts val="1800"/>
              <a:buNone/>
            </a:pPr>
            <a:r>
              <a:rPr lang="en-US">
                <a:solidFill>
                  <a:srgbClr val="F2F2F2"/>
                </a:solidFill>
              </a:rPr>
              <a:t>However, once you  learn to play a board game, the knowledge gained from playing it once game doesn’t ruin the experience of playing it again.</a:t>
            </a:r>
            <a:endParaRPr/>
          </a:p>
          <a:p>
            <a:pPr indent="0" lvl="0" marL="114300" rtl="0" algn="l">
              <a:lnSpc>
                <a:spcPct val="115000"/>
              </a:lnSpc>
              <a:spcBef>
                <a:spcPts val="0"/>
              </a:spcBef>
              <a:spcAft>
                <a:spcPts val="0"/>
              </a:spcAft>
              <a:buSzPts val="1800"/>
              <a:buNone/>
            </a:pPr>
            <a:r>
              <a:t/>
            </a:r>
            <a:endParaRPr>
              <a:solidFill>
                <a:srgbClr val="F2F2F2"/>
              </a:solidFill>
            </a:endParaRPr>
          </a:p>
          <a:p>
            <a:pPr indent="-228600" lvl="0" marL="457200" rtl="0" algn="l">
              <a:lnSpc>
                <a:spcPct val="115000"/>
              </a:lnSpc>
              <a:spcBef>
                <a:spcPts val="0"/>
              </a:spcBef>
              <a:spcAft>
                <a:spcPts val="0"/>
              </a:spcAft>
              <a:buSzPts val="1800"/>
              <a:buNone/>
            </a:pPr>
            <a:r>
              <a:t/>
            </a:r>
            <a:endParaRPr>
              <a:solidFill>
                <a:srgbClr val="F2F2F2"/>
              </a:solidFill>
            </a:endParaRPr>
          </a:p>
        </p:txBody>
      </p:sp>
      <p:sp>
        <p:nvSpPr>
          <p:cNvPr id="487" name="Google Shape;48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Zork’s diamond machine</a:t>
            </a:r>
            <a:endParaRPr/>
          </a:p>
        </p:txBody>
      </p:sp>
      <p:sp>
        <p:nvSpPr>
          <p:cNvPr id="493" name="Google Shape;493;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solidFill>
                  <a:schemeClr val="dk1"/>
                </a:solidFill>
              </a:rPr>
              <a:t>In the coal mine, the player character finds a machine with a tiny slot in the top of it. What this machine does, and how to turn it on, is unclear. </a:t>
            </a:r>
            <a:endParaRPr>
              <a:solidFill>
                <a:schemeClr val="dk1"/>
              </a:solidFill>
            </a:endParaRPr>
          </a:p>
          <a:p>
            <a:pPr indent="0" lvl="0" marL="114300" rtl="0" algn="l">
              <a:lnSpc>
                <a:spcPct val="115000"/>
              </a:lnSpc>
              <a:spcBef>
                <a:spcPts val="0"/>
              </a:spcBef>
              <a:spcAft>
                <a:spcPts val="0"/>
              </a:spcAft>
              <a:buSzPts val="1800"/>
              <a:buNone/>
            </a:pPr>
            <a:r>
              <a:t/>
            </a:r>
            <a:endParaRPr>
              <a:solidFill>
                <a:schemeClr val="dk1"/>
              </a:solidFill>
            </a:endParaRPr>
          </a:p>
          <a:p>
            <a:pPr indent="0" lvl="0" marL="114300" rtl="0" algn="l">
              <a:lnSpc>
                <a:spcPct val="115000"/>
              </a:lnSpc>
              <a:spcBef>
                <a:spcPts val="0"/>
              </a:spcBef>
              <a:spcAft>
                <a:spcPts val="0"/>
              </a:spcAft>
              <a:buSzPts val="1800"/>
              <a:buNone/>
            </a:pPr>
            <a:r>
              <a:rPr lang="en-US">
                <a:solidFill>
                  <a:schemeClr val="dk1"/>
                </a:solidFill>
              </a:rPr>
              <a:t>The solution is to put some coal into the machine, and then turn on the machine using the screwdriver. This results in the coal being compressed with great force producing a diamond. </a:t>
            </a:r>
            <a:br>
              <a:rPr lang="en-US">
                <a:solidFill>
                  <a:schemeClr val="dk1"/>
                </a:solidFill>
              </a:rPr>
            </a:br>
            <a:endParaRPr>
              <a:solidFill>
                <a:schemeClr val="dk1"/>
              </a:solidFill>
            </a:endParaRPr>
          </a:p>
          <a:p>
            <a:pPr indent="0" lvl="0" marL="114300" rtl="0" algn="l">
              <a:lnSpc>
                <a:spcPct val="115000"/>
              </a:lnSpc>
              <a:spcBef>
                <a:spcPts val="0"/>
              </a:spcBef>
              <a:spcAft>
                <a:spcPts val="0"/>
              </a:spcAft>
              <a:buSzPts val="1800"/>
              <a:buNone/>
            </a:pPr>
            <a:r>
              <a:rPr lang="en-US">
                <a:solidFill>
                  <a:schemeClr val="dk1"/>
                </a:solidFill>
              </a:rPr>
              <a:t>The player can act as scientist and put anything inside, then observe the results.</a:t>
            </a:r>
            <a:endParaRPr>
              <a:solidFill>
                <a:schemeClr val="dk1"/>
              </a:solidFill>
            </a:endParaRPr>
          </a:p>
        </p:txBody>
      </p:sp>
      <p:sp>
        <p:nvSpPr>
          <p:cNvPr id="494" name="Google Shape;49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en-US"/>
              <a:t>Guess the Verb</a:t>
            </a:r>
            <a:endParaRPr/>
          </a:p>
        </p:txBody>
      </p:sp>
      <p:sp>
        <p:nvSpPr>
          <p:cNvPr id="500" name="Google Shape;500;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14300" rtl="0" algn="l">
              <a:lnSpc>
                <a:spcPct val="105000"/>
              </a:lnSpc>
              <a:spcBef>
                <a:spcPts val="0"/>
              </a:spcBef>
              <a:spcAft>
                <a:spcPts val="0"/>
              </a:spcAft>
              <a:buSzPts val="1800"/>
              <a:buNone/>
            </a:pPr>
            <a:r>
              <a:rPr lang="en-US" sz="1700">
                <a:solidFill>
                  <a:srgbClr val="F2F2F2"/>
                </a:solidFill>
              </a:rPr>
              <a:t>A few puzzles require the player “guess the verb” and perform an action that would not be obvious from the commands available. The game's parser does not understand unless the player uses a particular way to phrase the command (sometimes non-obvious).</a:t>
            </a:r>
            <a:endParaRPr/>
          </a:p>
          <a:p>
            <a:pPr indent="0" lvl="0" marL="114300" rtl="0" algn="l">
              <a:lnSpc>
                <a:spcPct val="105000"/>
              </a:lnSpc>
              <a:spcBef>
                <a:spcPts val="600"/>
              </a:spcBef>
              <a:spcAft>
                <a:spcPts val="0"/>
              </a:spcAft>
              <a:buSzPts val="1800"/>
              <a:buNone/>
            </a:pPr>
            <a:r>
              <a:t/>
            </a:r>
            <a:endParaRPr sz="1700">
              <a:solidFill>
                <a:srgbClr val="F2F2F2"/>
              </a:solidFill>
            </a:endParaRPr>
          </a:p>
          <a:p>
            <a:pPr indent="0" lvl="0" marL="114300" rtl="0" algn="l">
              <a:lnSpc>
                <a:spcPct val="105000"/>
              </a:lnSpc>
              <a:spcBef>
                <a:spcPts val="600"/>
              </a:spcBef>
              <a:spcAft>
                <a:spcPts val="600"/>
              </a:spcAft>
              <a:buSzPts val="1800"/>
              <a:buNone/>
            </a:pPr>
            <a:r>
              <a:rPr lang="en-US" sz="1700">
                <a:solidFill>
                  <a:srgbClr val="F2F2F2"/>
                </a:solidFill>
              </a:rPr>
              <a:t>For example, if there is a crate to be opened with a crowbar and the only way to open it is to "</a:t>
            </a:r>
            <a:r>
              <a:rPr b="1" lang="en-US" sz="1700">
                <a:solidFill>
                  <a:srgbClr val="F2F2F2"/>
                </a:solidFill>
              </a:rPr>
              <a:t>pry crate with crowbar</a:t>
            </a:r>
            <a:r>
              <a:rPr lang="en-US" sz="1700">
                <a:solidFill>
                  <a:srgbClr val="F2F2F2"/>
                </a:solidFill>
              </a:rPr>
              <a:t>", other actions like "</a:t>
            </a:r>
            <a:r>
              <a:rPr b="1" lang="en-US" sz="1700">
                <a:solidFill>
                  <a:srgbClr val="F2F2F2"/>
                </a:solidFill>
              </a:rPr>
              <a:t>open crate with crowbar</a:t>
            </a:r>
            <a:r>
              <a:rPr lang="en-US" sz="1700">
                <a:solidFill>
                  <a:srgbClr val="F2F2F2"/>
                </a:solidFill>
              </a:rPr>
              <a:t>" give a misleading response.  Usually this is a deficiency in the parser.</a:t>
            </a:r>
            <a:br>
              <a:rPr lang="en-US" sz="1700">
                <a:solidFill>
                  <a:srgbClr val="F2F2F2"/>
                </a:solidFill>
              </a:rPr>
            </a:br>
            <a:br>
              <a:rPr lang="en-US" sz="1700">
                <a:solidFill>
                  <a:srgbClr val="F2F2F2"/>
                </a:solidFill>
              </a:rPr>
            </a:br>
            <a:r>
              <a:rPr lang="en-US" sz="1700">
                <a:solidFill>
                  <a:srgbClr val="F2F2F2"/>
                </a:solidFill>
              </a:rPr>
              <a:t>Some games like Ad Verbum by Nick Montfort intentionally include guess-the-verb puzzles to good effect in contexts where the puzzles are explicitly about language.</a:t>
            </a:r>
            <a:endParaRPr/>
          </a:p>
        </p:txBody>
      </p:sp>
      <p:sp>
        <p:nvSpPr>
          <p:cNvPr id="501" name="Google Shape;501;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0c2ff6ec56_0_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extLst>
                  <a:ext uri="http://customooxmlschemas.google.com/">
                    <go:slidesCustomData xmlns:go="http://customooxmlschemas.google.com/" textRoundtripDataId="1"/>
                  </a:ext>
                </a:extLst>
              </a:rPr>
              <a:t>Artemis Panagopoulou</a:t>
            </a:r>
            <a:r>
              <a:rPr lang="en-US"/>
              <a:t> </a:t>
            </a:r>
            <a:r>
              <a:rPr lang="en-US" sz="1500"/>
              <a:t>she/her</a:t>
            </a:r>
            <a:endParaRPr/>
          </a:p>
        </p:txBody>
      </p:sp>
      <p:sp>
        <p:nvSpPr>
          <p:cNvPr id="102" name="Google Shape;102;g10c2ff6ec56_0_27"/>
          <p:cNvSpPr txBox="1"/>
          <p:nvPr>
            <p:ph idx="1" type="body"/>
          </p:nvPr>
        </p:nvSpPr>
        <p:spPr>
          <a:xfrm>
            <a:off x="623400" y="1130275"/>
            <a:ext cx="386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rPr>
              <a:t>PhD Student</a:t>
            </a:r>
            <a:endParaRPr sz="1600">
              <a:solidFill>
                <a:schemeClr val="dk1"/>
              </a:solidFill>
            </a:endParaRPr>
          </a:p>
          <a:p>
            <a:pPr indent="-228600" lvl="0" marL="457200" rtl="0" algn="l">
              <a:spcBef>
                <a:spcPts val="0"/>
              </a:spcBef>
              <a:spcAft>
                <a:spcPts val="0"/>
              </a:spcAft>
              <a:buClr>
                <a:srgbClr val="000000"/>
              </a:buClr>
              <a:buSzPts val="1400"/>
              <a:buFont typeface="Arial"/>
              <a:buNone/>
            </a:pPr>
            <a:r>
              <a:t/>
            </a:r>
            <a:endParaRPr sz="1600">
              <a:solidFill>
                <a:schemeClr val="dk1"/>
              </a:solidFill>
            </a:endParaRPr>
          </a:p>
          <a:p>
            <a:pPr indent="0" lvl="0" marL="0" rtl="0" algn="l">
              <a:spcBef>
                <a:spcPts val="0"/>
              </a:spcBef>
              <a:spcAft>
                <a:spcPts val="0"/>
              </a:spcAft>
              <a:buClr>
                <a:srgbClr val="000000"/>
              </a:buClr>
              <a:buSzPts val="1400"/>
              <a:buFont typeface="Arial"/>
              <a:buNone/>
            </a:pPr>
            <a:r>
              <a:rPr lang="en-US" sz="1600">
                <a:solidFill>
                  <a:schemeClr val="dk1"/>
                </a:solidFill>
              </a:rPr>
              <a:t>Research Interests: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Intersection of Computer Vision and NLP</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Commonsense Reasoning</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Grounding</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Fun Fact:</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I collect used Greek vinyls </a:t>
            </a:r>
            <a:r>
              <a:rPr lang="en-US" sz="2700">
                <a:solidFill>
                  <a:srgbClr val="CCCCCC"/>
                </a:solidFill>
                <a:latin typeface="Times"/>
                <a:ea typeface="Times"/>
                <a:cs typeface="Times"/>
                <a:sym typeface="Times"/>
              </a:rPr>
              <a:t>🇬🇷</a:t>
            </a:r>
            <a:endParaRPr sz="1600">
              <a:solidFill>
                <a:schemeClr val="dk1"/>
              </a:solidFill>
            </a:endParaRPr>
          </a:p>
        </p:txBody>
      </p:sp>
      <p:sp>
        <p:nvSpPr>
          <p:cNvPr id="103" name="Google Shape;103;g10c2ff6ec56_0_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pic>
        <p:nvPicPr>
          <p:cNvPr id="104" name="Google Shape;104;g10c2ff6ec56_0_27"/>
          <p:cNvPicPr preferRelativeResize="0"/>
          <p:nvPr/>
        </p:nvPicPr>
        <p:blipFill>
          <a:blip r:embed="rId3">
            <a:alphaModFix/>
          </a:blip>
          <a:stretch>
            <a:fillRect/>
          </a:stretch>
        </p:blipFill>
        <p:spPr>
          <a:xfrm>
            <a:off x="5351400" y="0"/>
            <a:ext cx="3792611" cy="5056824"/>
          </a:xfrm>
          <a:prstGeom prst="rect">
            <a:avLst/>
          </a:prstGeom>
          <a:noFill/>
          <a:ln>
            <a:noFill/>
          </a:ln>
        </p:spPr>
      </p:pic>
      <p:pic>
        <p:nvPicPr>
          <p:cNvPr descr="🎶" id="105" name="Google Shape;105;g10c2ff6ec56_0_27"/>
          <p:cNvPicPr preferRelativeResize="0"/>
          <p:nvPr/>
        </p:nvPicPr>
        <p:blipFill>
          <a:blip r:embed="rId4">
            <a:alphaModFix/>
          </a:blip>
          <a:stretch>
            <a:fillRect/>
          </a:stretch>
        </p:blipFill>
        <p:spPr>
          <a:xfrm>
            <a:off x="3958825" y="3780300"/>
            <a:ext cx="342900" cy="342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0acde283df_1_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Summary</a:t>
            </a:r>
            <a:endParaRPr/>
          </a:p>
        </p:txBody>
      </p:sp>
      <p:sp>
        <p:nvSpPr>
          <p:cNvPr id="507" name="Google Shape;507;g10acde283df_1_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lang="en-US">
                <a:solidFill>
                  <a:schemeClr val="dk1"/>
                </a:solidFill>
              </a:rPr>
              <a:t>What’s the difference between TTRPGs like D&amp;D and Choose-Your-Own-Adventure games?</a:t>
            </a:r>
            <a:endParaRPr>
              <a:solidFill>
                <a:schemeClr val="dk1"/>
              </a:solidFill>
            </a:endParaRPr>
          </a:p>
          <a:p>
            <a:pPr indent="-342900" lvl="0" marL="457200" rtl="0" algn="l">
              <a:spcBef>
                <a:spcPts val="0"/>
              </a:spcBef>
              <a:spcAft>
                <a:spcPts val="0"/>
              </a:spcAft>
              <a:buClr>
                <a:schemeClr val="dk1"/>
              </a:buClr>
              <a:buSzPts val="1800"/>
              <a:buAutoNum type="arabicPeriod"/>
            </a:pPr>
            <a:r>
              <a:rPr lang="en-US">
                <a:solidFill>
                  <a:schemeClr val="dk1"/>
                </a:solidFill>
              </a:rPr>
              <a:t>Why were IF commands so simple?</a:t>
            </a:r>
            <a:endParaRPr>
              <a:solidFill>
                <a:schemeClr val="dk1"/>
              </a:solidFill>
            </a:endParaRPr>
          </a:p>
          <a:p>
            <a:pPr indent="-342900" lvl="0" marL="457200" rtl="0" algn="l">
              <a:spcBef>
                <a:spcPts val="0"/>
              </a:spcBef>
              <a:spcAft>
                <a:spcPts val="0"/>
              </a:spcAft>
              <a:buClr>
                <a:schemeClr val="dk1"/>
              </a:buClr>
              <a:buSzPts val="1800"/>
              <a:buAutoNum type="arabicPeriod"/>
            </a:pPr>
            <a:r>
              <a:rPr lang="en-US">
                <a:solidFill>
                  <a:schemeClr val="dk1"/>
                </a:solidFill>
              </a:rPr>
              <a:t>What makes IF games hard to win?</a:t>
            </a:r>
            <a:endParaRPr>
              <a:solidFill>
                <a:schemeClr val="dk1"/>
              </a:solidFill>
            </a:endParaRPr>
          </a:p>
        </p:txBody>
      </p:sp>
      <p:sp>
        <p:nvSpPr>
          <p:cNvPr id="508" name="Google Shape;508;g10acde283df_1_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10c2ff6ec56_0_12"/>
          <p:cNvSpPr txBox="1"/>
          <p:nvPr>
            <p:ph type="title"/>
          </p:nvPr>
        </p:nvSpPr>
        <p:spPr>
          <a:xfrm>
            <a:off x="311700" y="1590000"/>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5200"/>
              <a:t>Automated Story Generation</a:t>
            </a:r>
            <a:endParaRPr sz="5200"/>
          </a:p>
        </p:txBody>
      </p:sp>
      <p:sp>
        <p:nvSpPr>
          <p:cNvPr id="514" name="Google Shape;514;g10c2ff6ec56_0_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10c2ff6ec56_0_19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Interactive Fiction vs Automated Story Generation</a:t>
            </a:r>
            <a:endParaRPr/>
          </a:p>
        </p:txBody>
      </p:sp>
      <p:sp>
        <p:nvSpPr>
          <p:cNvPr id="520" name="Google Shape;520;g10c2ff6ec56_0_19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21" name="Google Shape;521;g10c2ff6ec56_0_1956"/>
          <p:cNvPicPr preferRelativeResize="0"/>
          <p:nvPr/>
        </p:nvPicPr>
        <p:blipFill>
          <a:blip r:embed="rId3">
            <a:alphaModFix/>
          </a:blip>
          <a:stretch>
            <a:fillRect/>
          </a:stretch>
        </p:blipFill>
        <p:spPr>
          <a:xfrm>
            <a:off x="722250" y="1805037"/>
            <a:ext cx="3333350" cy="2940174"/>
          </a:xfrm>
          <a:prstGeom prst="rect">
            <a:avLst/>
          </a:prstGeom>
          <a:noFill/>
          <a:ln>
            <a:noFill/>
          </a:ln>
        </p:spPr>
      </p:pic>
      <p:sp>
        <p:nvSpPr>
          <p:cNvPr id="522" name="Google Shape;522;g10c2ff6ec56_0_1956"/>
          <p:cNvSpPr txBox="1"/>
          <p:nvPr/>
        </p:nvSpPr>
        <p:spPr>
          <a:xfrm>
            <a:off x="1022725" y="1181100"/>
            <a:ext cx="2732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chemeClr val="dk1"/>
                </a:solidFill>
              </a:rPr>
              <a:t>What is it?</a:t>
            </a:r>
            <a:endParaRPr sz="2200">
              <a:solidFill>
                <a:schemeClr val="dk1"/>
              </a:solidFill>
            </a:endParaRPr>
          </a:p>
        </p:txBody>
      </p:sp>
      <p:sp>
        <p:nvSpPr>
          <p:cNvPr id="523" name="Google Shape;523;g10c2ff6ec56_0_1956"/>
          <p:cNvSpPr txBox="1"/>
          <p:nvPr/>
        </p:nvSpPr>
        <p:spPr>
          <a:xfrm>
            <a:off x="5266325" y="1181100"/>
            <a:ext cx="3015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chemeClr val="dk1"/>
                </a:solidFill>
              </a:rPr>
              <a:t>How was it made?</a:t>
            </a:r>
            <a:endParaRPr sz="2200">
              <a:solidFill>
                <a:schemeClr val="dk1"/>
              </a:solidFill>
            </a:endParaRPr>
          </a:p>
        </p:txBody>
      </p:sp>
      <p:pic>
        <p:nvPicPr>
          <p:cNvPr id="524" name="Google Shape;524;g10c2ff6ec56_0_1956"/>
          <p:cNvPicPr preferRelativeResize="0"/>
          <p:nvPr/>
        </p:nvPicPr>
        <p:blipFill>
          <a:blip r:embed="rId4">
            <a:alphaModFix/>
          </a:blip>
          <a:stretch>
            <a:fillRect/>
          </a:stretch>
        </p:blipFill>
        <p:spPr>
          <a:xfrm>
            <a:off x="4717800" y="1743113"/>
            <a:ext cx="4112057" cy="3064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0c2ff6ec56_0_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Early Systems</a:t>
            </a:r>
            <a:endParaRPr/>
          </a:p>
        </p:txBody>
      </p:sp>
      <p:sp>
        <p:nvSpPr>
          <p:cNvPr id="530" name="Google Shape;530;g10c2ff6ec56_0_16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177800" rtl="0" algn="l">
              <a:lnSpc>
                <a:spcPct val="90000"/>
              </a:lnSpc>
              <a:spcBef>
                <a:spcPts val="0"/>
              </a:spcBef>
              <a:spcAft>
                <a:spcPts val="0"/>
              </a:spcAft>
              <a:buNone/>
            </a:pPr>
            <a:r>
              <a:rPr b="1" lang="en-US" sz="2400">
                <a:solidFill>
                  <a:schemeClr val="dk1"/>
                </a:solidFill>
              </a:rPr>
              <a:t>TALE-SPIN (1977):</a:t>
            </a:r>
            <a:endParaRPr b="1" sz="2400">
              <a:solidFill>
                <a:schemeClr val="dk1"/>
              </a:solidFill>
            </a:endParaRPr>
          </a:p>
          <a:p>
            <a:pPr indent="0" lvl="0" marL="177800" rtl="0" algn="l">
              <a:lnSpc>
                <a:spcPct val="90000"/>
              </a:lnSpc>
              <a:spcBef>
                <a:spcPts val="200"/>
              </a:spcBef>
              <a:spcAft>
                <a:spcPts val="0"/>
              </a:spcAft>
              <a:buNone/>
            </a:pPr>
            <a:r>
              <a:rPr lang="en-US" sz="1800">
                <a:solidFill>
                  <a:schemeClr val="dk1"/>
                </a:solidFill>
              </a:rPr>
              <a:t>One day,</a:t>
            </a:r>
            <a:endParaRPr sz="1800">
              <a:solidFill>
                <a:schemeClr val="dk1"/>
              </a:solidFill>
            </a:endParaRPr>
          </a:p>
          <a:p>
            <a:pPr indent="0" lvl="0" marL="177800" rtl="0" algn="l">
              <a:lnSpc>
                <a:spcPct val="90000"/>
              </a:lnSpc>
              <a:spcBef>
                <a:spcPts val="200"/>
              </a:spcBef>
              <a:spcAft>
                <a:spcPts val="0"/>
              </a:spcAft>
              <a:buNone/>
            </a:pPr>
            <a:r>
              <a:rPr lang="en-US" sz="1800">
                <a:solidFill>
                  <a:schemeClr val="dk1"/>
                </a:solidFill>
              </a:rPr>
              <a:t>JOE WAS THIRSTY.</a:t>
            </a:r>
            <a:endParaRPr sz="1800">
              <a:solidFill>
                <a:schemeClr val="dk1"/>
              </a:solidFill>
            </a:endParaRPr>
          </a:p>
          <a:p>
            <a:pPr indent="0" lvl="0" marL="177800" rtl="0" algn="l">
              <a:lnSpc>
                <a:spcPct val="90000"/>
              </a:lnSpc>
              <a:spcBef>
                <a:spcPts val="200"/>
              </a:spcBef>
              <a:spcAft>
                <a:spcPts val="0"/>
              </a:spcAft>
              <a:buNone/>
            </a:pPr>
            <a:r>
              <a:rPr lang="en-US" sz="1800">
                <a:solidFill>
                  <a:schemeClr val="dk1"/>
                </a:solidFill>
              </a:rPr>
              <a:t>JOE WANTED NOT TO BE THIRSTY.</a:t>
            </a:r>
            <a:endParaRPr sz="1800">
              <a:solidFill>
                <a:schemeClr val="dk1"/>
              </a:solidFill>
            </a:endParaRPr>
          </a:p>
          <a:p>
            <a:pPr indent="0" lvl="0" marL="177800" rtl="0" algn="l">
              <a:lnSpc>
                <a:spcPct val="90000"/>
              </a:lnSpc>
              <a:spcBef>
                <a:spcPts val="200"/>
              </a:spcBef>
              <a:spcAft>
                <a:spcPts val="200"/>
              </a:spcAft>
              <a:buNone/>
            </a:pPr>
            <a:r>
              <a:rPr lang="en-US" sz="1800">
                <a:solidFill>
                  <a:schemeClr val="dk1"/>
                </a:solidFill>
              </a:rPr>
              <a:t>JOE WANTED TO BE NEAR THE WATER.</a:t>
            </a:r>
            <a:endParaRPr sz="1800">
              <a:solidFill>
                <a:schemeClr val="dk1"/>
              </a:solidFill>
            </a:endParaRPr>
          </a:p>
        </p:txBody>
      </p:sp>
      <p:sp>
        <p:nvSpPr>
          <p:cNvPr id="531" name="Google Shape;531;g10c2ff6ec56_0_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32" name="Google Shape;532;g10c2ff6ec56_0_16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rPr>
              <a:t>UNIVERSE (1984):</a:t>
            </a:r>
            <a:endParaRPr b="1" sz="2400">
              <a:solidFill>
                <a:schemeClr val="dk1"/>
              </a:solidFill>
            </a:endParaRPr>
          </a:p>
          <a:p>
            <a:pPr indent="0" lvl="0" marL="0" rtl="0" algn="l">
              <a:spcBef>
                <a:spcPts val="0"/>
              </a:spcBef>
              <a:spcAft>
                <a:spcPts val="0"/>
              </a:spcAft>
              <a:buNone/>
            </a:pPr>
            <a:r>
              <a:rPr lang="en-US" sz="1800">
                <a:solidFill>
                  <a:schemeClr val="dk1"/>
                </a:solidFill>
              </a:rPr>
              <a:t>&gt;&gt; LIZ tells NEIL she doesn’t love him</a:t>
            </a:r>
            <a:endParaRPr sz="1800">
              <a:solidFill>
                <a:schemeClr val="dk1"/>
              </a:solidFill>
            </a:endParaRPr>
          </a:p>
          <a:p>
            <a:pPr indent="0" lvl="0" marL="0" rtl="0" algn="l">
              <a:spcBef>
                <a:spcPts val="0"/>
              </a:spcBef>
              <a:spcAft>
                <a:spcPts val="0"/>
              </a:spcAft>
              <a:buNone/>
            </a:pPr>
            <a:r>
              <a:rPr lang="en-US" sz="1800">
                <a:solidFill>
                  <a:schemeClr val="dk1"/>
                </a:solidFill>
              </a:rPr>
              <a:t>working on goal – (WORRY-ABOUT NEIL) – using plan BE-CONCERNED</a:t>
            </a:r>
            <a:endParaRPr sz="1800">
              <a:solidFill>
                <a:schemeClr val="dk1"/>
              </a:solidFill>
            </a:endParaRPr>
          </a:p>
          <a:p>
            <a:pPr indent="0" lvl="0" marL="0" rtl="0" algn="l">
              <a:spcBef>
                <a:spcPts val="0"/>
              </a:spcBef>
              <a:spcAft>
                <a:spcPts val="0"/>
              </a:spcAft>
              <a:buNone/>
            </a:pPr>
            <a:r>
              <a:rPr lang="en-US" sz="1800">
                <a:solidFill>
                  <a:schemeClr val="dk1"/>
                </a:solidFill>
              </a:rPr>
              <a:t>Possible candidates – MARLENA JULIE DOUG ROMAN DON CHRIS KAYLA</a:t>
            </a:r>
            <a:endParaRPr sz="1800">
              <a:solidFill>
                <a:schemeClr val="dk1"/>
              </a:solidFill>
            </a:endParaRPr>
          </a:p>
          <a:p>
            <a:pPr indent="0" lvl="0" marL="0" rtl="0" algn="l">
              <a:spcBef>
                <a:spcPts val="0"/>
              </a:spcBef>
              <a:spcAft>
                <a:spcPts val="0"/>
              </a:spcAft>
              <a:buNone/>
            </a:pPr>
            <a:r>
              <a:rPr lang="en-US" sz="1800">
                <a:solidFill>
                  <a:schemeClr val="dk1"/>
                </a:solidFill>
              </a:rPr>
              <a:t>Using Marlena for WORRIER</a:t>
            </a:r>
            <a:endParaRPr sz="1800">
              <a:solidFill>
                <a:schemeClr val="dk1"/>
              </a:solidFill>
            </a:endParaRPr>
          </a:p>
          <a:p>
            <a:pPr indent="0" lvl="0" marL="0" rtl="0" algn="l">
              <a:spcBef>
                <a:spcPts val="0"/>
              </a:spcBef>
              <a:spcAft>
                <a:spcPts val="0"/>
              </a:spcAft>
              <a:buNone/>
            </a:pPr>
            <a:r>
              <a:rPr lang="en-US" sz="1800">
                <a:solidFill>
                  <a:schemeClr val="dk1"/>
                </a:solidFill>
              </a:rPr>
              <a:t>&gt;&gt; MARLENA is worried about NEIL</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0c2ff6ec56_0_19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Common Automated Story Generation Methods</a:t>
            </a:r>
            <a:endParaRPr/>
          </a:p>
        </p:txBody>
      </p:sp>
      <p:sp>
        <p:nvSpPr>
          <p:cNvPr id="538" name="Google Shape;538;g10c2ff6ec56_0_197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Using a neural network to generate </a:t>
            </a:r>
            <a:r>
              <a:rPr lang="en-US" sz="1600">
                <a:solidFill>
                  <a:schemeClr val="dk1"/>
                </a:solidFill>
              </a:rPr>
              <a:t>the</a:t>
            </a:r>
            <a:r>
              <a:rPr lang="en-US" sz="1600">
                <a:solidFill>
                  <a:schemeClr val="dk1"/>
                </a:solidFill>
              </a:rPr>
              <a:t> next, likely word. Thus, creating stories one word at a time.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More in Module 1: Neural Language Models!</a:t>
            </a:r>
            <a:endParaRPr sz="1600">
              <a:solidFill>
                <a:schemeClr val="dk1"/>
              </a:solidFill>
            </a:endParaRPr>
          </a:p>
        </p:txBody>
      </p:sp>
      <p:sp>
        <p:nvSpPr>
          <p:cNvPr id="539" name="Google Shape;539;g10c2ff6ec56_0_19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40" name="Google Shape;540;g10c2ff6ec56_0_197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Using “plot graphs” to decide which path to take (like the computer is playing a Choose-Your-Own adventure game!)</a:t>
            </a:r>
            <a:endParaRPr sz="1600">
              <a:solidFill>
                <a:schemeClr val="dk1"/>
              </a:solidFill>
            </a:endParaRPr>
          </a:p>
          <a:p>
            <a:pPr indent="0" lvl="0" marL="0" rtl="0" algn="l">
              <a:spcBef>
                <a:spcPts val="0"/>
              </a:spcBef>
              <a:spcAft>
                <a:spcPts val="0"/>
              </a:spcAft>
              <a:buNone/>
            </a:pPr>
            <a:r>
              <a:t/>
            </a:r>
            <a:endParaRPr sz="1600"/>
          </a:p>
          <a:p>
            <a:pPr indent="0" lvl="0" marL="0" rtl="0" algn="l">
              <a:spcBef>
                <a:spcPts val="0"/>
              </a:spcBef>
              <a:spcAft>
                <a:spcPts val="0"/>
              </a:spcAft>
              <a:buNone/>
            </a:pPr>
            <a:r>
              <a:rPr lang="en-US" sz="1600">
                <a:solidFill>
                  <a:schemeClr val="dk1"/>
                </a:solidFill>
              </a:rPr>
              <a:t>More in Module 2: Scripts and Story Structure!</a:t>
            </a:r>
            <a:r>
              <a:rPr lang="en-US" sz="1600"/>
              <a:t>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0acde283df_1_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Supplemental Materials</a:t>
            </a:r>
            <a:endParaRPr/>
          </a:p>
        </p:txBody>
      </p:sp>
      <p:sp>
        <p:nvSpPr>
          <p:cNvPr id="546" name="Google Shape;546;g10acde283df_1_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Get LAMP (documentary): </a:t>
            </a:r>
            <a:r>
              <a:rPr lang="en-US" u="sng">
                <a:solidFill>
                  <a:schemeClr val="hlink"/>
                </a:solidFill>
                <a:hlinkClick r:id="rId3"/>
              </a:rPr>
              <a:t>https://www.youtube.com/watch?v=LRhbcDzbGSU</a:t>
            </a:r>
            <a:endParaRPr/>
          </a:p>
          <a:p>
            <a:pPr indent="-342900" lvl="0" marL="457200" rtl="0" algn="l">
              <a:spcBef>
                <a:spcPts val="0"/>
              </a:spcBef>
              <a:spcAft>
                <a:spcPts val="0"/>
              </a:spcAft>
              <a:buSzPts val="1800"/>
              <a:buChar char="●"/>
            </a:pPr>
            <a:r>
              <a:rPr lang="en-US"/>
              <a:t>Adventuron Classroom: </a:t>
            </a:r>
            <a:r>
              <a:rPr lang="en-US" u="sng">
                <a:solidFill>
                  <a:schemeClr val="hlink"/>
                </a:solidFill>
                <a:hlinkClick r:id="rId4"/>
              </a:rPr>
              <a:t>https://adventuron.io/classroom/</a:t>
            </a:r>
            <a:endParaRPr/>
          </a:p>
          <a:p>
            <a:pPr indent="-317500" lvl="1" marL="914400" rtl="0" algn="l">
              <a:spcBef>
                <a:spcPts val="0"/>
              </a:spcBef>
              <a:spcAft>
                <a:spcPts val="0"/>
              </a:spcAft>
              <a:buSzPts val="1400"/>
              <a:buChar char="○"/>
            </a:pPr>
            <a:r>
              <a:rPr lang="en-US"/>
              <a:t>Tutorial: </a:t>
            </a:r>
            <a:r>
              <a:rPr lang="en-US" u="sng">
                <a:solidFill>
                  <a:schemeClr val="hlink"/>
                </a:solidFill>
                <a:hlinkClick r:id="rId5"/>
              </a:rPr>
              <a:t>https://adventuron.blogspot.com/2019/07/video-tutorial-beginners-guide-to.html</a:t>
            </a:r>
            <a:endParaRPr/>
          </a:p>
          <a:p>
            <a:pPr indent="-342900" lvl="0" marL="457200" rtl="0" algn="l">
              <a:spcBef>
                <a:spcPts val="0"/>
              </a:spcBef>
              <a:spcAft>
                <a:spcPts val="0"/>
              </a:spcAft>
              <a:buSzPts val="1800"/>
              <a:buChar char="●"/>
            </a:pPr>
            <a:r>
              <a:rPr lang="en-US"/>
              <a:t>Action Castle (Jared Sorensen): </a:t>
            </a:r>
            <a:r>
              <a:rPr lang="en-US" u="sng">
                <a:solidFill>
                  <a:schemeClr val="hlink"/>
                </a:solidFill>
                <a:hlinkClick r:id="rId6"/>
              </a:rPr>
              <a:t>https://www.youtube.com/watch?v=Sehaj4mw38s</a:t>
            </a:r>
            <a:endParaRPr/>
          </a:p>
          <a:p>
            <a:pPr indent="-342900" lvl="0" marL="457200" rtl="0" algn="l">
              <a:spcBef>
                <a:spcPts val="0"/>
              </a:spcBef>
              <a:spcAft>
                <a:spcPts val="0"/>
              </a:spcAft>
              <a:buSzPts val="1800"/>
              <a:buChar char="●"/>
            </a:pPr>
            <a:r>
              <a:rPr lang="en-US"/>
              <a:t>An Introduction to AI Story </a:t>
            </a:r>
            <a:r>
              <a:rPr lang="en-US"/>
              <a:t>G</a:t>
            </a:r>
            <a:r>
              <a:rPr lang="en-US"/>
              <a:t>eneration (Mark Riedl): </a:t>
            </a:r>
            <a:r>
              <a:rPr lang="en-US" u="sng">
                <a:solidFill>
                  <a:schemeClr val="hlink"/>
                </a:solidFill>
                <a:hlinkClick r:id="rId7"/>
              </a:rPr>
              <a:t>https://mark-riedl.medium.com/an-introduction-to-ai-story-generation-7f99a450f615</a:t>
            </a:r>
            <a:endParaRPr/>
          </a:p>
          <a:p>
            <a:pPr indent="-342900" lvl="0" marL="457200" rtl="0" algn="l">
              <a:spcBef>
                <a:spcPts val="0"/>
              </a:spcBef>
              <a:spcAft>
                <a:spcPts val="0"/>
              </a:spcAft>
              <a:buSzPts val="1800"/>
              <a:buChar char="●"/>
            </a:pPr>
            <a:r>
              <a:rPr lang="en-US"/>
              <a:t>How to Make a Text-Based Adventure: Commands and Parser: </a:t>
            </a:r>
            <a:r>
              <a:rPr lang="en-US" u="sng">
                <a:solidFill>
                  <a:schemeClr val="hlink"/>
                </a:solidFill>
                <a:hlinkClick r:id="rId8"/>
              </a:rPr>
              <a:t>https://h2g2.com/edited_entry/A20600641</a:t>
            </a:r>
            <a:endParaRPr/>
          </a:p>
          <a:p>
            <a:pPr indent="-342900" lvl="0" marL="457200" rtl="0" algn="l">
              <a:spcBef>
                <a:spcPts val="0"/>
              </a:spcBef>
              <a:spcAft>
                <a:spcPts val="0"/>
              </a:spcAft>
              <a:buSzPts val="1800"/>
              <a:buChar char="●"/>
            </a:pPr>
            <a:r>
              <a:rPr lang="en-US"/>
              <a:t>Play some IF games on Itch.io: </a:t>
            </a:r>
            <a:r>
              <a:rPr lang="en-US" u="sng">
                <a:solidFill>
                  <a:schemeClr val="hlink"/>
                </a:solidFill>
                <a:hlinkClick r:id="rId9"/>
              </a:rPr>
              <a:t>https://itch.io/games/tag-interactive-fiction/tag-text-based</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547" name="Google Shape;547;g10acde283df_1_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05"/>
          <p:cNvSpPr txBox="1"/>
          <p:nvPr>
            <p:ph type="title"/>
          </p:nvPr>
        </p:nvSpPr>
        <p:spPr>
          <a:xfrm>
            <a:off x="311700" y="2150850"/>
            <a:ext cx="8520600" cy="84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sz="5200"/>
              <a:t>Course Overview</a:t>
            </a:r>
            <a:endParaRPr sz="5200"/>
          </a:p>
        </p:txBody>
      </p:sp>
      <p:sp>
        <p:nvSpPr>
          <p:cNvPr id="553" name="Google Shape;553;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10acde283df_1_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Course-Long Learning Objectives</a:t>
            </a:r>
            <a:endParaRPr/>
          </a:p>
        </p:txBody>
      </p:sp>
      <p:sp>
        <p:nvSpPr>
          <p:cNvPr id="559" name="Google Shape;559;g10acde283df_1_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sp>
        <p:nvSpPr>
          <p:cNvPr id="560" name="Google Shape;560;g10acde283df_1_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a:solidFill>
                  <a:schemeClr val="dk1"/>
                </a:solidFill>
              </a:rPr>
              <a:t>Understanding the challenges of creating text-based games and automatically generating stories.</a:t>
            </a:r>
            <a:endParaRPr>
              <a:solidFill>
                <a:schemeClr val="dk1"/>
              </a:solidFill>
            </a:endParaRPr>
          </a:p>
          <a:p>
            <a:pPr indent="-342900" lvl="0" marL="457200" rtl="0" algn="l">
              <a:spcBef>
                <a:spcPts val="0"/>
              </a:spcBef>
              <a:spcAft>
                <a:spcPts val="0"/>
              </a:spcAft>
              <a:buClr>
                <a:schemeClr val="dk1"/>
              </a:buClr>
              <a:buSzPts val="1800"/>
              <a:buChar char="●"/>
            </a:pPr>
            <a:r>
              <a:rPr lang="en-US">
                <a:solidFill>
                  <a:schemeClr val="dk1"/>
                </a:solidFill>
              </a:rPr>
              <a:t>Implement and appraise the value of different technologies (Neural Language Models, Dialogue Systems, Scripts, Planning, and Commonsense Reasoning) in story generation/interactive fiction playing.</a:t>
            </a:r>
            <a:endParaRPr>
              <a:solidFill>
                <a:schemeClr val="dk1"/>
              </a:solidFill>
            </a:endParaRPr>
          </a:p>
          <a:p>
            <a:pPr indent="-342900" lvl="0" marL="457200" rtl="0" algn="l">
              <a:spcBef>
                <a:spcPts val="0"/>
              </a:spcBef>
              <a:spcAft>
                <a:spcPts val="0"/>
              </a:spcAft>
              <a:buClr>
                <a:schemeClr val="dk1"/>
              </a:buClr>
              <a:buSzPts val="1800"/>
              <a:buChar char="●"/>
            </a:pPr>
            <a:r>
              <a:rPr lang="en-US">
                <a:solidFill>
                  <a:schemeClr val="dk1"/>
                </a:solidFill>
              </a:rPr>
              <a:t>Argue for the appropriate components of a working story generation system or interactive fiction–playing system.</a:t>
            </a:r>
            <a:endParaRPr>
              <a:solidFill>
                <a:schemeClr val="dk1"/>
              </a:solidFill>
            </a:endParaRPr>
          </a:p>
          <a:p>
            <a:pPr indent="-342900" lvl="0" marL="457200" rtl="0" algn="l">
              <a:spcBef>
                <a:spcPts val="0"/>
              </a:spcBef>
              <a:spcAft>
                <a:spcPts val="0"/>
              </a:spcAft>
              <a:buClr>
                <a:schemeClr val="dk1"/>
              </a:buClr>
              <a:buSzPts val="1800"/>
              <a:buChar char="●"/>
            </a:pPr>
            <a:r>
              <a:rPr lang="en-US">
                <a:solidFill>
                  <a:schemeClr val="dk1"/>
                </a:solidFill>
              </a:rPr>
              <a:t>Create your own story generation system or interactive fiction–playing system.</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Topics</a:t>
            </a:r>
            <a:endParaRPr/>
          </a:p>
        </p:txBody>
      </p:sp>
      <p:sp>
        <p:nvSpPr>
          <p:cNvPr id="566" name="Google Shape;566;p106"/>
          <p:cNvSpPr txBox="1"/>
          <p:nvPr>
            <p:ph idx="1" type="body"/>
          </p:nvPr>
        </p:nvSpPr>
        <p:spPr>
          <a:xfrm>
            <a:off x="311700" y="1152475"/>
            <a:ext cx="8520600" cy="3809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a:solidFill>
                  <a:srgbClr val="FFFFFF"/>
                </a:solidFill>
              </a:rPr>
              <a:t>Building a text adventure game (Module 0)</a:t>
            </a:r>
            <a:endParaRPr>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a:solidFill>
                  <a:srgbClr val="FFFFFF"/>
                </a:solidFill>
              </a:rPr>
              <a:t>Neural Language Models for IF world creation and story generation (Module 1)</a:t>
            </a:r>
            <a:endParaRPr>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a:solidFill>
                  <a:srgbClr val="FFFFFF"/>
                </a:solidFill>
              </a:rPr>
              <a:t>Story structure and cause-and-effect (Module 2)</a:t>
            </a:r>
            <a:endParaRPr/>
          </a:p>
          <a:p>
            <a:pPr indent="-342900" lvl="0" marL="457200" rtl="0" algn="l">
              <a:lnSpc>
                <a:spcPct val="115000"/>
              </a:lnSpc>
              <a:spcBef>
                <a:spcPts val="0"/>
              </a:spcBef>
              <a:spcAft>
                <a:spcPts val="0"/>
              </a:spcAft>
              <a:buClr>
                <a:srgbClr val="FFFFFF"/>
              </a:buClr>
              <a:buSzPts val="1800"/>
              <a:buChar char="●"/>
            </a:pPr>
            <a:r>
              <a:rPr lang="en-US">
                <a:solidFill>
                  <a:srgbClr val="FFFFFF"/>
                </a:solidFill>
              </a:rPr>
              <a:t>Planning toward a goal for IF playing and story generation (Module 3)</a:t>
            </a:r>
            <a:endParaRPr>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a:solidFill>
                  <a:srgbClr val="FFFFFF"/>
                </a:solidFill>
              </a:rPr>
              <a:t>Commonsense reasoning and representing knowledge in the story world (Module 4)</a:t>
            </a:r>
            <a:endParaRPr>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a:solidFill>
                  <a:srgbClr val="FFFFFF"/>
                </a:solidFill>
              </a:rPr>
              <a:t>Character modeling and dialog (Module 5)</a:t>
            </a:r>
            <a:endParaRPr>
              <a:solidFill>
                <a:srgbClr val="FFFFFF"/>
              </a:solidFill>
            </a:endParaRPr>
          </a:p>
        </p:txBody>
      </p:sp>
      <p:sp>
        <p:nvSpPr>
          <p:cNvPr id="567" name="Google Shape;567;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Bonus material (Module 6)</a:t>
            </a:r>
            <a:endParaRPr/>
          </a:p>
        </p:txBody>
      </p:sp>
      <p:sp>
        <p:nvSpPr>
          <p:cNvPr id="573" name="Google Shape;573;p107"/>
          <p:cNvSpPr txBox="1"/>
          <p:nvPr>
            <p:ph idx="1" type="body"/>
          </p:nvPr>
        </p:nvSpPr>
        <p:spPr>
          <a:xfrm>
            <a:off x="311700" y="1152475"/>
            <a:ext cx="8520600" cy="380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a:solidFill>
                  <a:schemeClr val="dk1"/>
                </a:solidFill>
              </a:rPr>
              <a:t>Reinforcement learning for playing IF</a:t>
            </a:r>
            <a:endParaRPr>
              <a:solidFill>
                <a:schemeClr val="dk1"/>
              </a:solidFill>
            </a:endParaRPr>
          </a:p>
          <a:p>
            <a:pPr indent="-342900" lvl="0" marL="457200" rtl="0" algn="l">
              <a:spcBef>
                <a:spcPts val="0"/>
              </a:spcBef>
              <a:spcAft>
                <a:spcPts val="0"/>
              </a:spcAft>
              <a:buClr>
                <a:schemeClr val="dk1"/>
              </a:buClr>
              <a:buSzPts val="1800"/>
              <a:buChar char="●"/>
            </a:pPr>
            <a:r>
              <a:rPr lang="en-US">
                <a:solidFill>
                  <a:schemeClr val="dk1"/>
                </a:solidFill>
              </a:rPr>
              <a:t>Story ending prediction</a:t>
            </a:r>
            <a:endParaRPr>
              <a:solidFill>
                <a:schemeClr val="dk1"/>
              </a:solidFill>
            </a:endParaRPr>
          </a:p>
          <a:p>
            <a:pPr indent="-342900" lvl="0" marL="457200" rtl="0" algn="l">
              <a:spcBef>
                <a:spcPts val="0"/>
              </a:spcBef>
              <a:spcAft>
                <a:spcPts val="0"/>
              </a:spcAft>
              <a:buClr>
                <a:schemeClr val="dk1"/>
              </a:buClr>
              <a:buSzPts val="1800"/>
              <a:buChar char="●"/>
            </a:pPr>
            <a:r>
              <a:rPr lang="en-US">
                <a:solidFill>
                  <a:schemeClr val="dk1"/>
                </a:solidFill>
              </a:rPr>
              <a:t>Mixed methods for story generation</a:t>
            </a:r>
            <a:endParaRPr>
              <a:solidFill>
                <a:schemeClr val="dk1"/>
              </a:solidFill>
            </a:endParaRPr>
          </a:p>
          <a:p>
            <a:pPr indent="-342900" lvl="0" marL="457200" rtl="0" algn="l">
              <a:spcBef>
                <a:spcPts val="0"/>
              </a:spcBef>
              <a:spcAft>
                <a:spcPts val="0"/>
              </a:spcAft>
              <a:buClr>
                <a:schemeClr val="dk1"/>
              </a:buClr>
              <a:buSzPts val="1800"/>
              <a:buChar char="●"/>
            </a:pPr>
            <a:r>
              <a:rPr lang="en-US">
                <a:solidFill>
                  <a:schemeClr val="dk1"/>
                </a:solidFill>
              </a:rPr>
              <a:t>Story evaluation</a:t>
            </a:r>
            <a:endParaRPr>
              <a:solidFill>
                <a:schemeClr val="dk1"/>
              </a:solidFill>
            </a:endParaRPr>
          </a:p>
          <a:p>
            <a:pPr indent="-342900" lvl="0" marL="457200" rtl="0" algn="l">
              <a:spcBef>
                <a:spcPts val="0"/>
              </a:spcBef>
              <a:spcAft>
                <a:spcPts val="0"/>
              </a:spcAft>
              <a:buClr>
                <a:schemeClr val="dk1"/>
              </a:buClr>
              <a:buSzPts val="1800"/>
              <a:buChar char="●"/>
            </a:pPr>
            <a:r>
              <a:rPr lang="en-US">
                <a:solidFill>
                  <a:schemeClr val="dk1"/>
                </a:solidFill>
              </a:rPr>
              <a:t>Other topics you want to know about!</a:t>
            </a:r>
            <a:endParaRPr>
              <a:solidFill>
                <a:schemeClr val="dk1"/>
              </a:solidFill>
            </a:endParaRPr>
          </a:p>
        </p:txBody>
      </p:sp>
      <p:sp>
        <p:nvSpPr>
          <p:cNvPr id="574" name="Google Shape;574;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08efe32ea9_0_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Icebreaker (Post on Ed Discussion)</a:t>
            </a:r>
            <a:endParaRPr/>
          </a:p>
        </p:txBody>
      </p:sp>
      <p:sp>
        <p:nvSpPr>
          <p:cNvPr id="111" name="Google Shape;111;g108efe32ea9_0_17"/>
          <p:cNvSpPr txBox="1"/>
          <p:nvPr>
            <p:ph idx="1" type="body"/>
          </p:nvPr>
        </p:nvSpPr>
        <p:spPr>
          <a:xfrm>
            <a:off x="311700" y="1152475"/>
            <a:ext cx="8520600" cy="3416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What computer games have you been playing (and enjoying) lately?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Alternatively:</a:t>
            </a:r>
            <a:endParaRPr>
              <a:solidFill>
                <a:schemeClr val="dk1"/>
              </a:solidFill>
            </a:endParaRPr>
          </a:p>
          <a:p>
            <a:pPr indent="0" lvl="0" marL="0" rtl="0" algn="l">
              <a:spcBef>
                <a:spcPts val="0"/>
              </a:spcBef>
              <a:spcAft>
                <a:spcPts val="0"/>
              </a:spcAft>
              <a:buNone/>
            </a:pPr>
            <a:r>
              <a:rPr lang="en-US">
                <a:solidFill>
                  <a:schemeClr val="dk1"/>
                </a:solidFill>
              </a:rPr>
              <a:t>What book/TV show/etc. have you been reading/watching/etc. (and enjoying) lately?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u="sng">
                <a:solidFill>
                  <a:schemeClr val="hlink"/>
                </a:solidFill>
                <a:hlinkClick r:id="rId3"/>
              </a:rPr>
              <a:t>https://edstem.org/us/courses/18119/discussion/</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12" name="Google Shape;112;g108efe32ea9_0_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600"/>
              </a:spcBef>
              <a:spcAft>
                <a:spcPts val="0"/>
              </a:spcAft>
              <a:buClr>
                <a:srgbClr val="FFFFFF"/>
              </a:buClr>
              <a:buSzPts val="1700"/>
              <a:buChar char="●"/>
            </a:pPr>
            <a:r>
              <a:rPr lang="en-US" sz="1700">
                <a:solidFill>
                  <a:srgbClr val="FFFFFF"/>
                </a:solidFill>
              </a:rPr>
              <a:t>Six homeworks = total of 55% of final grade</a:t>
            </a:r>
            <a:endParaRPr sz="1900"/>
          </a:p>
          <a:p>
            <a:pPr indent="-330200" lvl="1" marL="914400" rtl="0" algn="l">
              <a:lnSpc>
                <a:spcPct val="115000"/>
              </a:lnSpc>
              <a:spcBef>
                <a:spcPts val="0"/>
              </a:spcBef>
              <a:spcAft>
                <a:spcPts val="0"/>
              </a:spcAft>
              <a:buClr>
                <a:srgbClr val="FFFFFF"/>
              </a:buClr>
              <a:buSzPts val="1600"/>
              <a:buChar char="●"/>
            </a:pPr>
            <a:r>
              <a:rPr lang="en-US" sz="1300">
                <a:solidFill>
                  <a:srgbClr val="FFFFFF"/>
                </a:solidFill>
              </a:rPr>
              <a:t>Can be completed in groups </a:t>
            </a:r>
            <a:r>
              <a:rPr lang="en-US" sz="1500"/>
              <a:t>≤</a:t>
            </a:r>
            <a:r>
              <a:rPr lang="en-US" sz="1300">
                <a:solidFill>
                  <a:srgbClr val="FFFFFF"/>
                </a:solidFill>
              </a:rPr>
              <a:t> 2 (just make sure to put both your names on it!)</a:t>
            </a:r>
            <a:endParaRPr sz="1300">
              <a:solidFill>
                <a:srgbClr val="FFFFFF"/>
              </a:solidFill>
            </a:endParaRPr>
          </a:p>
          <a:p>
            <a:pPr indent="-336550" lvl="0" marL="457200" rtl="0" algn="l">
              <a:lnSpc>
                <a:spcPct val="115000"/>
              </a:lnSpc>
              <a:spcBef>
                <a:spcPts val="0"/>
              </a:spcBef>
              <a:spcAft>
                <a:spcPts val="0"/>
              </a:spcAft>
              <a:buClr>
                <a:srgbClr val="FFFFFF"/>
              </a:buClr>
              <a:buSzPts val="1700"/>
              <a:buChar char="●"/>
            </a:pPr>
            <a:r>
              <a:rPr lang="en-US" sz="1700">
                <a:solidFill>
                  <a:srgbClr val="FFFFFF"/>
                </a:solidFill>
              </a:rPr>
              <a:t>One final project = 35%</a:t>
            </a:r>
            <a:endParaRPr sz="1900"/>
          </a:p>
          <a:p>
            <a:pPr indent="-336550" lvl="1" marL="914400" rtl="0" algn="l">
              <a:lnSpc>
                <a:spcPct val="115000"/>
              </a:lnSpc>
              <a:spcBef>
                <a:spcPts val="0"/>
              </a:spcBef>
              <a:spcAft>
                <a:spcPts val="0"/>
              </a:spcAft>
              <a:buClr>
                <a:srgbClr val="FFFFFF"/>
              </a:buClr>
              <a:buSzPts val="1700"/>
              <a:buFont typeface="Arial"/>
              <a:buChar char="●"/>
            </a:pPr>
            <a:r>
              <a:rPr lang="en-US" sz="1300">
                <a:solidFill>
                  <a:srgbClr val="FFFFFF"/>
                </a:solidFill>
              </a:rPr>
              <a:t>Can be completed in groups </a:t>
            </a:r>
            <a:r>
              <a:rPr lang="en-US" sz="1300"/>
              <a:t>≤</a:t>
            </a:r>
            <a:r>
              <a:rPr lang="en-US" sz="1300">
                <a:solidFill>
                  <a:srgbClr val="FFFFFF"/>
                </a:solidFill>
              </a:rPr>
              <a:t> 4</a:t>
            </a:r>
            <a:endParaRPr sz="1300">
              <a:solidFill>
                <a:srgbClr val="FFFFFF"/>
              </a:solidFill>
            </a:endParaRPr>
          </a:p>
          <a:p>
            <a:pPr indent="-336550" lvl="0" marL="457200" rtl="0" algn="l">
              <a:lnSpc>
                <a:spcPct val="115000"/>
              </a:lnSpc>
              <a:spcBef>
                <a:spcPts val="0"/>
              </a:spcBef>
              <a:spcAft>
                <a:spcPts val="0"/>
              </a:spcAft>
              <a:buClr>
                <a:srgbClr val="FFFFFF"/>
              </a:buClr>
              <a:buSzPts val="1700"/>
              <a:buChar char="●"/>
            </a:pPr>
            <a:r>
              <a:rPr lang="en-US" sz="1700">
                <a:solidFill>
                  <a:srgbClr val="FFFFFF"/>
                </a:solidFill>
              </a:rPr>
              <a:t>Participation + One paper presentation = 10%</a:t>
            </a:r>
            <a:endParaRPr sz="1700">
              <a:solidFill>
                <a:srgbClr val="FFFFFF"/>
              </a:solidFill>
            </a:endParaRPr>
          </a:p>
        </p:txBody>
      </p:sp>
      <p:sp>
        <p:nvSpPr>
          <p:cNvPr id="580" name="Google Shape;580;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sp>
        <p:nvSpPr>
          <p:cNvPr id="581" name="Google Shape;581;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Grading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Student Presentations</a:t>
            </a:r>
            <a:endParaRPr/>
          </a:p>
        </p:txBody>
      </p:sp>
      <p:sp>
        <p:nvSpPr>
          <p:cNvPr id="587" name="Google Shape;587;p1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solidFill>
                  <a:schemeClr val="dk1"/>
                </a:solidFill>
              </a:rPr>
              <a:t>Prepare a 10-15 minute presentation on a paper from the reading list.</a:t>
            </a:r>
            <a:endParaRPr/>
          </a:p>
          <a:p>
            <a:pPr indent="-342900" lvl="0" marL="457200" rtl="0" algn="l">
              <a:lnSpc>
                <a:spcPct val="115000"/>
              </a:lnSpc>
              <a:spcBef>
                <a:spcPts val="0"/>
              </a:spcBef>
              <a:spcAft>
                <a:spcPts val="0"/>
              </a:spcAft>
              <a:buSzPts val="1800"/>
              <a:buChar char="●"/>
            </a:pPr>
            <a:r>
              <a:rPr lang="en-US">
                <a:solidFill>
                  <a:schemeClr val="dk1"/>
                </a:solidFill>
              </a:rPr>
              <a:t>Your presentation should summarize the work and discuss the ways it’s applicable to either interactive fiction or automated story generation.</a:t>
            </a:r>
            <a:endParaRPr/>
          </a:p>
          <a:p>
            <a:pPr indent="-342900" lvl="0" marL="457200" rtl="0" algn="l">
              <a:lnSpc>
                <a:spcPct val="115000"/>
              </a:lnSpc>
              <a:spcBef>
                <a:spcPts val="0"/>
              </a:spcBef>
              <a:spcAft>
                <a:spcPts val="0"/>
              </a:spcAft>
              <a:buSzPts val="1800"/>
              <a:buChar char="●"/>
            </a:pPr>
            <a:r>
              <a:rPr lang="en-US">
                <a:solidFill>
                  <a:schemeClr val="dk1"/>
                </a:solidFill>
              </a:rPr>
              <a:t>Grading:</a:t>
            </a:r>
            <a:endParaRPr/>
          </a:p>
          <a:p>
            <a:pPr indent="-317500" lvl="1" marL="914400" rtl="0" algn="l">
              <a:lnSpc>
                <a:spcPct val="115000"/>
              </a:lnSpc>
              <a:spcBef>
                <a:spcPts val="1600"/>
              </a:spcBef>
              <a:spcAft>
                <a:spcPts val="0"/>
              </a:spcAft>
              <a:buSzPts val="1400"/>
              <a:buChar char="○"/>
            </a:pPr>
            <a:r>
              <a:rPr lang="en-US">
                <a:solidFill>
                  <a:schemeClr val="dk1"/>
                </a:solidFill>
                <a:highlight>
                  <a:srgbClr val="FF0000"/>
                </a:highlight>
              </a:rPr>
              <a:t>50%: </a:t>
            </a:r>
            <a:r>
              <a:rPr b="1" lang="en-US">
                <a:solidFill>
                  <a:schemeClr val="dk1"/>
                </a:solidFill>
                <a:highlight>
                  <a:srgbClr val="FF0000"/>
                </a:highlight>
              </a:rPr>
              <a:t>Send us your slides by Monday</a:t>
            </a:r>
            <a:r>
              <a:rPr b="1" lang="en-US">
                <a:solidFill>
                  <a:schemeClr val="dk1"/>
                </a:solidFill>
                <a:highlight>
                  <a:srgbClr val="FF0000"/>
                </a:highlight>
              </a:rPr>
              <a:t> at 3 PM</a:t>
            </a:r>
            <a:r>
              <a:rPr b="1" lang="en-US">
                <a:solidFill>
                  <a:schemeClr val="dk1"/>
                </a:solidFill>
                <a:highlight>
                  <a:srgbClr val="FF0000"/>
                </a:highlight>
              </a:rPr>
              <a:t> the week of your presentation </a:t>
            </a:r>
            <a:endParaRPr/>
          </a:p>
          <a:p>
            <a:pPr indent="-317500" lvl="1" marL="914400" rtl="0" algn="l">
              <a:lnSpc>
                <a:spcPct val="115000"/>
              </a:lnSpc>
              <a:spcBef>
                <a:spcPts val="1600"/>
              </a:spcBef>
              <a:spcAft>
                <a:spcPts val="0"/>
              </a:spcAft>
              <a:buSzPts val="1400"/>
              <a:buChar char="○"/>
            </a:pPr>
            <a:r>
              <a:rPr lang="en-US">
                <a:solidFill>
                  <a:schemeClr val="dk1"/>
                </a:solidFill>
              </a:rPr>
              <a:t>50%: presentation to the class</a:t>
            </a:r>
            <a:endParaRPr/>
          </a:p>
        </p:txBody>
      </p:sp>
      <p:sp>
        <p:nvSpPr>
          <p:cNvPr id="588" name="Google Shape;588;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10d5eeb472b_0_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 to Contact Us</a:t>
            </a:r>
            <a:endParaRPr/>
          </a:p>
        </p:txBody>
      </p:sp>
      <p:sp>
        <p:nvSpPr>
          <p:cNvPr id="594" name="Google Shape;594;g10d5eeb472b_0_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1600"/>
              </a:spcBef>
              <a:spcAft>
                <a:spcPts val="0"/>
              </a:spcAft>
              <a:buClr>
                <a:schemeClr val="dk1"/>
              </a:buClr>
              <a:buSzPts val="1700"/>
              <a:buChar char="●"/>
            </a:pPr>
            <a:r>
              <a:rPr lang="en-US" sz="1700">
                <a:solidFill>
                  <a:schemeClr val="dk1"/>
                </a:solidFill>
              </a:rPr>
              <a:t>Ed Discussion (</a:t>
            </a:r>
            <a:r>
              <a:rPr lang="en-US" sz="1700" u="sng">
                <a:solidFill>
                  <a:schemeClr val="accent5"/>
                </a:solidFill>
                <a:hlinkClick r:id="rId3">
                  <a:extLst>
                    <a:ext uri="{A12FA001-AC4F-418D-AE19-62706E023703}">
                      <ahyp:hlinkClr val="tx"/>
                    </a:ext>
                  </a:extLst>
                </a:hlinkClick>
              </a:rPr>
              <a:t>https://edstem.org/us/courses/18119/</a:t>
            </a:r>
            <a:r>
              <a:rPr lang="en-US" sz="1700">
                <a:solidFill>
                  <a:schemeClr val="dk1"/>
                </a:solidFill>
              </a:rPr>
              <a:t>) – Also accessible via Canvas</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Email us with specific questions </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Instructors: </a:t>
            </a:r>
            <a:r>
              <a:rPr lang="en-US" sz="1700" u="sng">
                <a:solidFill>
                  <a:schemeClr val="accent5"/>
                </a:solidFill>
                <a:hlinkClick r:id="rId4">
                  <a:extLst>
                    <a:ext uri="{A12FA001-AC4F-418D-AE19-62706E023703}">
                      <ahyp:hlinkClr val="tx"/>
                    </a:ext>
                  </a:extLst>
                </a:hlinkClick>
              </a:rPr>
              <a:t>ccb@seas.upenn.edu</a:t>
            </a:r>
            <a:r>
              <a:rPr lang="en-US" sz="1700">
                <a:solidFill>
                  <a:schemeClr val="dk1"/>
                </a:solidFill>
              </a:rPr>
              <a:t>, </a:t>
            </a:r>
            <a:r>
              <a:rPr lang="en-US" sz="1700" u="sng">
                <a:solidFill>
                  <a:schemeClr val="accent5"/>
                </a:solidFill>
                <a:hlinkClick r:id="rId5">
                  <a:extLst>
                    <a:ext uri="{A12FA001-AC4F-418D-AE19-62706E023703}">
                      <ahyp:hlinkClr val="tx"/>
                    </a:ext>
                  </a:extLst>
                </a:hlinkClick>
              </a:rPr>
              <a:t>laramar@sea.upenn.edu</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TAs: </a:t>
            </a:r>
            <a:r>
              <a:rPr lang="en-US" sz="1700" u="sng">
                <a:solidFill>
                  <a:schemeClr val="accent5"/>
                </a:solidFill>
                <a:hlinkClick r:id="rId6">
                  <a:extLst>
                    <a:ext uri="{A12FA001-AC4F-418D-AE19-62706E023703}">
                      <ahyp:hlinkClr val="tx"/>
                    </a:ext>
                  </a:extLst>
                </a:hlinkClick>
              </a:rPr>
              <a:t>artemisp@seas.upenn.edu</a:t>
            </a:r>
            <a:r>
              <a:rPr lang="en-US" sz="1700">
                <a:solidFill>
                  <a:schemeClr val="dk1"/>
                </a:solidFill>
              </a:rPr>
              <a:t>, </a:t>
            </a:r>
            <a:r>
              <a:rPr lang="en-US" sz="1700" u="sng">
                <a:solidFill>
                  <a:schemeClr val="accent5"/>
                </a:solidFill>
                <a:hlinkClick r:id="rId7">
                  <a:extLst>
                    <a:ext uri="{A12FA001-AC4F-418D-AE19-62706E023703}">
                      <ahyp:hlinkClr val="tx"/>
                    </a:ext>
                  </a:extLst>
                </a:hlinkClick>
              </a:rPr>
              <a:t>ldugan@seas.upenn.edu</a:t>
            </a:r>
            <a:endParaRPr sz="1500"/>
          </a:p>
        </p:txBody>
      </p:sp>
      <p:sp>
        <p:nvSpPr>
          <p:cNvPr id="595" name="Google Shape;595;g10d5eeb472b_0_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10c2ff6ec56_0_19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Office Hours</a:t>
            </a:r>
            <a:endParaRPr/>
          </a:p>
        </p:txBody>
      </p:sp>
      <p:sp>
        <p:nvSpPr>
          <p:cNvPr id="601" name="Google Shape;601;g10c2ff6ec56_0_19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en-US" sz="1600">
                <a:solidFill>
                  <a:schemeClr val="dk1"/>
                </a:solidFill>
              </a:rPr>
              <a:t>Mondays 1-2PM EST - Chris</a:t>
            </a:r>
            <a:endParaRPr sz="1600">
              <a:solidFill>
                <a:schemeClr val="dk1"/>
              </a:solidFill>
            </a:endParaRPr>
          </a:p>
          <a:p>
            <a:pPr indent="0" lvl="0" marL="0" rtl="0" algn="l">
              <a:spcBef>
                <a:spcPts val="1600"/>
              </a:spcBef>
              <a:spcAft>
                <a:spcPts val="0"/>
              </a:spcAft>
              <a:buClr>
                <a:srgbClr val="000000"/>
              </a:buClr>
              <a:buSzPts val="1800"/>
              <a:buFont typeface="Arial"/>
              <a:buNone/>
            </a:pPr>
            <a:r>
              <a:rPr lang="en-US" sz="1600">
                <a:solidFill>
                  <a:schemeClr val="dk1"/>
                </a:solidFill>
              </a:rPr>
              <a:t>Tuesdays 3:15-4:15 PM EST (after class) - Liam</a:t>
            </a:r>
            <a:endParaRPr sz="1600">
              <a:solidFill>
                <a:schemeClr val="dk1"/>
              </a:solidFill>
            </a:endParaRPr>
          </a:p>
          <a:p>
            <a:pPr indent="0" lvl="0" marL="0" rtl="0" algn="l">
              <a:spcBef>
                <a:spcPts val="1600"/>
              </a:spcBef>
              <a:spcAft>
                <a:spcPts val="0"/>
              </a:spcAft>
              <a:buClr>
                <a:srgbClr val="000000"/>
              </a:buClr>
              <a:buSzPts val="1800"/>
              <a:buFont typeface="Arial"/>
              <a:buNone/>
            </a:pPr>
            <a:r>
              <a:rPr lang="en-US" sz="1600">
                <a:solidFill>
                  <a:schemeClr val="dk1"/>
                </a:solidFill>
              </a:rPr>
              <a:t>Thursdays 3:15-4:15 PM EST (after class) - Lara</a:t>
            </a:r>
            <a:endParaRPr sz="1600">
              <a:solidFill>
                <a:schemeClr val="dk1"/>
              </a:solidFill>
            </a:endParaRPr>
          </a:p>
          <a:p>
            <a:pPr indent="0" lvl="0" marL="0" rtl="0" algn="l">
              <a:spcBef>
                <a:spcPts val="1600"/>
              </a:spcBef>
              <a:spcAft>
                <a:spcPts val="0"/>
              </a:spcAft>
              <a:buNone/>
            </a:pPr>
            <a:r>
              <a:rPr lang="en-US" sz="1600">
                <a:solidFill>
                  <a:schemeClr val="dk1"/>
                </a:solidFill>
              </a:rPr>
              <a:t>Fridays 12:15-1:15 PM EST - Artemis</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0" rtl="0" algn="l">
              <a:spcBef>
                <a:spcPts val="1600"/>
              </a:spcBef>
              <a:spcAft>
                <a:spcPts val="0"/>
              </a:spcAft>
              <a:buNone/>
            </a:pPr>
            <a:r>
              <a:rPr lang="en-US" sz="1600">
                <a:solidFill>
                  <a:schemeClr val="dk1"/>
                </a:solidFill>
              </a:rPr>
              <a:t>(Zoom links on the website: </a:t>
            </a:r>
            <a:r>
              <a:rPr lang="en-US" sz="1600" u="sng">
                <a:solidFill>
                  <a:schemeClr val="hlink"/>
                </a:solidFill>
                <a:hlinkClick r:id="rId3"/>
              </a:rPr>
              <a:t>http://interactive-fiction-class.org/staff.html</a:t>
            </a:r>
            <a:r>
              <a:rPr lang="en-US" sz="1600">
                <a:solidFill>
                  <a:schemeClr val="dk1"/>
                </a:solidFill>
              </a:rPr>
              <a:t>)</a:t>
            </a:r>
            <a:endParaRPr sz="1600">
              <a:solidFill>
                <a:schemeClr val="dk1"/>
              </a:solidFill>
            </a:endParaRPr>
          </a:p>
          <a:p>
            <a:pPr indent="0" lvl="0" marL="0" rtl="0" algn="l">
              <a:spcBef>
                <a:spcPts val="1600"/>
              </a:spcBef>
              <a:spcAft>
                <a:spcPts val="0"/>
              </a:spcAft>
              <a:buClr>
                <a:srgbClr val="000000"/>
              </a:buClr>
              <a:buSzPts val="1800"/>
              <a:buFont typeface="Arial"/>
              <a:buNone/>
            </a:pPr>
            <a:r>
              <a:t/>
            </a:r>
            <a:endParaRPr sz="1600">
              <a:solidFill>
                <a:schemeClr val="dk1"/>
              </a:solidFill>
            </a:endParaRPr>
          </a:p>
          <a:p>
            <a:pPr indent="0" lvl="0" marL="0" rtl="0" algn="l">
              <a:spcBef>
                <a:spcPts val="1600"/>
              </a:spcBef>
              <a:spcAft>
                <a:spcPts val="0"/>
              </a:spcAft>
              <a:buNone/>
            </a:pPr>
            <a:r>
              <a:t/>
            </a:r>
            <a:endParaRPr/>
          </a:p>
        </p:txBody>
      </p:sp>
      <p:sp>
        <p:nvSpPr>
          <p:cNvPr id="602" name="Google Shape;602;g10c2ff6ec56_0_19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11"/>
          <p:cNvSpPr txBox="1"/>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175" lvl="0" marL="117475" marR="0" rtl="0" algn="l">
              <a:lnSpc>
                <a:spcPct val="100000"/>
              </a:lnSpc>
              <a:spcBef>
                <a:spcPts val="0"/>
              </a:spcBef>
              <a:spcAft>
                <a:spcPts val="0"/>
              </a:spcAft>
              <a:buClr>
                <a:schemeClr val="lt2"/>
              </a:buClr>
              <a:buSzPts val="2100"/>
              <a:buFont typeface="Arial"/>
              <a:buNone/>
            </a:pPr>
            <a:r>
              <a:rPr b="0" i="0" lang="en-US" sz="2100" u="none" cap="none" strike="noStrike">
                <a:solidFill>
                  <a:schemeClr val="dk1"/>
                </a:solidFill>
                <a:latin typeface="Arial"/>
                <a:ea typeface="Arial"/>
                <a:cs typeface="Arial"/>
                <a:sym typeface="Arial"/>
              </a:rPr>
              <a:t>Implement a simple text adventure game in Python.</a:t>
            </a:r>
            <a:endParaRPr/>
          </a:p>
          <a:p>
            <a:pPr indent="-342900" lvl="0" marL="457200" marR="0" rtl="0" algn="l">
              <a:lnSpc>
                <a:spcPct val="100000"/>
              </a:lnSpc>
              <a:spcBef>
                <a:spcPts val="0"/>
              </a:spcBef>
              <a:spcAft>
                <a:spcPts val="0"/>
              </a:spcAft>
              <a:buClr>
                <a:schemeClr val="lt2"/>
              </a:buClr>
              <a:buSzPts val="2100"/>
              <a:buFont typeface="Arial"/>
              <a:buNone/>
            </a:pPr>
            <a:r>
              <a:t/>
            </a:r>
            <a:endParaRPr b="0" i="0" sz="21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lt2"/>
              </a:buClr>
              <a:buSzPts val="2100"/>
              <a:buFont typeface="Arial"/>
              <a:buNone/>
            </a:pPr>
            <a:r>
              <a:rPr b="0" i="0" lang="en-US" sz="2100" u="none" cap="none" strike="noStrike">
                <a:solidFill>
                  <a:schemeClr val="dk1"/>
                </a:solidFill>
                <a:latin typeface="Arial"/>
                <a:ea typeface="Arial"/>
                <a:cs typeface="Arial"/>
                <a:sym typeface="Arial"/>
              </a:rPr>
              <a:t>Due </a:t>
            </a:r>
            <a:r>
              <a:rPr b="1" i="0" lang="en-US" sz="2100" u="sng" cap="none" strike="noStrike">
                <a:solidFill>
                  <a:schemeClr val="dk1"/>
                </a:solidFill>
              </a:rPr>
              <a:t>01/</a:t>
            </a:r>
            <a:r>
              <a:rPr b="1" lang="en-US" sz="2100" u="sng">
                <a:solidFill>
                  <a:schemeClr val="dk1"/>
                </a:solidFill>
              </a:rPr>
              <a:t>17</a:t>
            </a:r>
            <a:r>
              <a:rPr b="1" i="0" lang="en-US" sz="2100" u="sng" cap="none" strike="noStrike">
                <a:solidFill>
                  <a:schemeClr val="dk1"/>
                </a:solidFill>
              </a:rPr>
              <a:t>/2</a:t>
            </a:r>
            <a:r>
              <a:rPr b="1" lang="en-US" sz="2100" u="sng">
                <a:solidFill>
                  <a:schemeClr val="dk1"/>
                </a:solidFill>
              </a:rPr>
              <a:t>2</a:t>
            </a:r>
            <a:r>
              <a:rPr b="0" i="0" lang="en-US" sz="2100" u="none" cap="none" strike="noStrike">
                <a:solidFill>
                  <a:schemeClr val="dk1"/>
                </a:solidFill>
                <a:latin typeface="Arial"/>
                <a:ea typeface="Arial"/>
                <a:cs typeface="Arial"/>
                <a:sym typeface="Arial"/>
              </a:rPr>
              <a:t> at </a:t>
            </a:r>
            <a:r>
              <a:rPr lang="en-US" sz="2100">
                <a:solidFill>
                  <a:schemeClr val="dk1"/>
                </a:solidFill>
              </a:rPr>
              <a:t>11:59PM EST</a:t>
            </a:r>
            <a:endParaRPr/>
          </a:p>
          <a:p>
            <a:pPr indent="-342900" lvl="0" marL="457200" marR="0" rtl="0" algn="l">
              <a:lnSpc>
                <a:spcPct val="100000"/>
              </a:lnSpc>
              <a:spcBef>
                <a:spcPts val="0"/>
              </a:spcBef>
              <a:spcAft>
                <a:spcPts val="0"/>
              </a:spcAft>
              <a:buClr>
                <a:schemeClr val="lt2"/>
              </a:buClr>
              <a:buSzPts val="2100"/>
              <a:buFont typeface="Arial"/>
              <a:buNone/>
            </a:pPr>
            <a:r>
              <a:t/>
            </a:r>
            <a:endParaRPr b="0" i="0" sz="21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lt2"/>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08" name="Google Shape;608;p1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rPr lang="en-US" sz="2100"/>
              <a:t>Learn how to work with transformer language models for interactive fiction.</a:t>
            </a:r>
            <a:endParaRPr/>
          </a:p>
          <a:p>
            <a:pPr indent="0" lvl="0" marL="114300" rtl="0" algn="l">
              <a:lnSpc>
                <a:spcPct val="100000"/>
              </a:lnSpc>
              <a:spcBef>
                <a:spcPts val="0"/>
              </a:spcBef>
              <a:spcAft>
                <a:spcPts val="0"/>
              </a:spcAft>
              <a:buSzPts val="1800"/>
              <a:buNone/>
            </a:pPr>
            <a:r>
              <a:t/>
            </a:r>
            <a:endParaRPr sz="2100">
              <a:solidFill>
                <a:schemeClr val="dk1"/>
              </a:solidFill>
            </a:endParaRPr>
          </a:p>
          <a:p>
            <a:pPr indent="0" lvl="0" marL="114300" rtl="0" algn="l">
              <a:lnSpc>
                <a:spcPct val="100000"/>
              </a:lnSpc>
              <a:spcBef>
                <a:spcPts val="0"/>
              </a:spcBef>
              <a:spcAft>
                <a:spcPts val="0"/>
              </a:spcAft>
              <a:buSzPts val="1800"/>
              <a:buNone/>
            </a:pPr>
            <a:r>
              <a:rPr lang="en-US" sz="2100">
                <a:solidFill>
                  <a:schemeClr val="dk1"/>
                </a:solidFill>
              </a:rPr>
              <a:t>Due 01/3</a:t>
            </a:r>
            <a:r>
              <a:rPr lang="en-US" sz="2100"/>
              <a:t>1</a:t>
            </a:r>
            <a:r>
              <a:rPr lang="en-US" sz="2100">
                <a:solidFill>
                  <a:schemeClr val="dk1"/>
                </a:solidFill>
              </a:rPr>
              <a:t>/2</a:t>
            </a:r>
            <a:r>
              <a:rPr lang="en-US" sz="2100"/>
              <a:t>2</a:t>
            </a:r>
            <a:endParaRPr sz="2100">
              <a:solidFill>
                <a:schemeClr val="dk1"/>
              </a:solidFill>
            </a:endParaRPr>
          </a:p>
        </p:txBody>
      </p:sp>
      <p:sp>
        <p:nvSpPr>
          <p:cNvPr id="609" name="Google Shape;609;p111"/>
          <p:cNvSpPr txBox="1"/>
          <p:nvPr>
            <p:ph type="title"/>
          </p:nvPr>
        </p:nvSpPr>
        <p:spPr>
          <a:xfrm>
            <a:off x="311700" y="445025"/>
            <a:ext cx="399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US" sz="3200"/>
              <a:t>Homework 1</a:t>
            </a:r>
            <a:endParaRPr sz="3200"/>
          </a:p>
        </p:txBody>
      </p:sp>
      <p:sp>
        <p:nvSpPr>
          <p:cNvPr id="610" name="Google Shape;610;p111"/>
          <p:cNvSpPr txBox="1"/>
          <p:nvPr/>
        </p:nvSpPr>
        <p:spPr>
          <a:xfrm>
            <a:off x="4832400" y="445025"/>
            <a:ext cx="3999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200"/>
              <a:buFont typeface="Arial"/>
              <a:buNone/>
            </a:pPr>
            <a:r>
              <a:rPr b="0" i="0" lang="en-US" sz="3200" u="none" cap="none" strike="noStrike">
                <a:solidFill>
                  <a:schemeClr val="dk1"/>
                </a:solidFill>
                <a:latin typeface="Arial"/>
                <a:ea typeface="Arial"/>
                <a:cs typeface="Arial"/>
                <a:sym typeface="Arial"/>
              </a:rPr>
              <a:t>Homework 2</a:t>
            </a:r>
            <a:endParaRPr/>
          </a:p>
        </p:txBody>
      </p:sp>
      <p:sp>
        <p:nvSpPr>
          <p:cNvPr id="611" name="Google Shape;611;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5" name="Shape 615"/>
        <p:cNvGrpSpPr/>
        <p:nvPr/>
      </p:nvGrpSpPr>
      <p:grpSpPr>
        <a:xfrm>
          <a:off x="0" y="0"/>
          <a:ext cx="0" cy="0"/>
          <a:chOff x="0" y="0"/>
          <a:chExt cx="0" cy="0"/>
        </a:xfrm>
      </p:grpSpPr>
      <p:sp>
        <p:nvSpPr>
          <p:cNvPr id="616" name="Google Shape;616;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617" name="Google Shape;617;p112"/>
          <p:cNvPicPr preferRelativeResize="0"/>
          <p:nvPr/>
        </p:nvPicPr>
        <p:blipFill>
          <a:blip r:embed="rId3">
            <a:alphaModFix/>
          </a:blip>
          <a:stretch>
            <a:fillRect/>
          </a:stretch>
        </p:blipFill>
        <p:spPr>
          <a:xfrm>
            <a:off x="41400" y="0"/>
            <a:ext cx="6330625" cy="5830150"/>
          </a:xfrm>
          <a:prstGeom prst="rect">
            <a:avLst/>
          </a:prstGeom>
          <a:noFill/>
          <a:ln>
            <a:noFill/>
          </a:ln>
        </p:spPr>
      </p:pic>
      <p:sp>
        <p:nvSpPr>
          <p:cNvPr id="618" name="Google Shape;618;p112"/>
          <p:cNvSpPr txBox="1"/>
          <p:nvPr/>
        </p:nvSpPr>
        <p:spPr>
          <a:xfrm>
            <a:off x="6427800" y="1857600"/>
            <a:ext cx="2716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solidFill>
                  <a:schemeClr val="hlink"/>
                </a:solidFill>
                <a:hlinkClick r:id="rId4"/>
              </a:rPr>
              <a:t>http://interactive-fiction-class.org/</a:t>
            </a:r>
            <a:endParaRPr sz="1300"/>
          </a:p>
          <a:p>
            <a:pPr indent="0" lvl="0" marL="0" rtl="0" algn="l">
              <a:spcBef>
                <a:spcPts val="0"/>
              </a:spcBef>
              <a:spcAft>
                <a:spcPts val="0"/>
              </a:spcAft>
              <a:buNone/>
            </a:pPr>
            <a:r>
              <a:rPr lang="en-US" sz="1300" u="sng">
                <a:solidFill>
                  <a:schemeClr val="hlink"/>
                </a:solidFill>
                <a:hlinkClick r:id="rId5"/>
              </a:rPr>
              <a:t>homeworks/text-adventure-game/</a:t>
            </a:r>
            <a:endParaRPr sz="1300"/>
          </a:p>
          <a:p>
            <a:pPr indent="0" lvl="0" marL="0" rtl="0" algn="l">
              <a:spcBef>
                <a:spcPts val="0"/>
              </a:spcBef>
              <a:spcAft>
                <a:spcPts val="0"/>
              </a:spcAft>
              <a:buNone/>
            </a:pPr>
            <a:r>
              <a:rPr lang="en-US" sz="1300" u="sng">
                <a:solidFill>
                  <a:schemeClr val="hlink"/>
                </a:solidFill>
                <a:hlinkClick r:id="rId6"/>
              </a:rPr>
              <a:t>text-adventure-game.html</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en-US"/>
              <a:t>Today’s Class</a:t>
            </a:r>
            <a:endParaRPr/>
          </a:p>
        </p:txBody>
      </p:sp>
      <p:sp>
        <p:nvSpPr>
          <p:cNvPr id="118" name="Google Shape;118;p5"/>
          <p:cNvSpPr/>
          <p:nvPr/>
        </p:nvSpPr>
        <p:spPr>
          <a:xfrm>
            <a:off x="499500" y="3220675"/>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5"/>
          <p:cNvGrpSpPr/>
          <p:nvPr/>
        </p:nvGrpSpPr>
        <p:grpSpPr>
          <a:xfrm>
            <a:off x="499500" y="1780675"/>
            <a:ext cx="1800000" cy="2160000"/>
            <a:chOff x="499500" y="1780675"/>
            <a:chExt cx="1800000" cy="2160000"/>
          </a:xfrm>
        </p:grpSpPr>
        <p:sp>
          <p:nvSpPr>
            <p:cNvPr id="120" name="Google Shape;120;p5"/>
            <p:cNvSpPr/>
            <p:nvPr/>
          </p:nvSpPr>
          <p:spPr>
            <a:xfrm>
              <a:off x="850500" y="1780675"/>
              <a:ext cx="1098000" cy="1098000"/>
            </a:xfrm>
            <a:prstGeom prst="ellipse">
              <a:avLst/>
            </a:prstGeom>
            <a:solidFill>
              <a:srgbClr val="CA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1084500" y="2014675"/>
              <a:ext cx="630000" cy="630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txBox="1"/>
            <p:nvPr/>
          </p:nvSpPr>
          <p:spPr>
            <a:xfrm>
              <a:off x="499500" y="3220675"/>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rPr>
                <a:t>Interactive Fiction</a:t>
              </a:r>
              <a:endParaRPr b="0" i="0" sz="1600" u="none" cap="none" strike="noStrike">
                <a:solidFill>
                  <a:schemeClr val="dk1"/>
                </a:solidFill>
                <a:latin typeface="Arial"/>
                <a:ea typeface="Arial"/>
                <a:cs typeface="Arial"/>
                <a:sym typeface="Arial"/>
              </a:endParaRPr>
            </a:p>
          </p:txBody>
        </p:sp>
      </p:grpSp>
      <p:sp>
        <p:nvSpPr>
          <p:cNvPr id="123" name="Google Shape;123;p5"/>
          <p:cNvSpPr/>
          <p:nvPr/>
        </p:nvSpPr>
        <p:spPr>
          <a:xfrm>
            <a:off x="2614500" y="3220675"/>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5"/>
          <p:cNvGrpSpPr/>
          <p:nvPr/>
        </p:nvGrpSpPr>
        <p:grpSpPr>
          <a:xfrm>
            <a:off x="2614500" y="1780675"/>
            <a:ext cx="1800000" cy="2160000"/>
            <a:chOff x="2614500" y="1780675"/>
            <a:chExt cx="1800000" cy="2160000"/>
          </a:xfrm>
        </p:grpSpPr>
        <p:sp>
          <p:nvSpPr>
            <p:cNvPr id="125" name="Google Shape;125;p5"/>
            <p:cNvSpPr/>
            <p:nvPr/>
          </p:nvSpPr>
          <p:spPr>
            <a:xfrm>
              <a:off x="2965500" y="1780675"/>
              <a:ext cx="1098000" cy="1098000"/>
            </a:xfrm>
            <a:prstGeom prst="ellipse">
              <a:avLst/>
            </a:prstGeom>
            <a:solidFill>
              <a:srgbClr val="CA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3199500" y="2014675"/>
              <a:ext cx="630000" cy="630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txBox="1"/>
            <p:nvPr/>
          </p:nvSpPr>
          <p:spPr>
            <a:xfrm>
              <a:off x="2614500" y="3220675"/>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rPr>
                <a:t>In-Class Activity</a:t>
              </a:r>
              <a:endParaRPr b="0" i="0" sz="1600" u="none" cap="none" strike="noStrike">
                <a:solidFill>
                  <a:schemeClr val="dk1"/>
                </a:solidFill>
                <a:latin typeface="Arial"/>
                <a:ea typeface="Arial"/>
                <a:cs typeface="Arial"/>
                <a:sym typeface="Arial"/>
              </a:endParaRPr>
            </a:p>
          </p:txBody>
        </p:sp>
      </p:grpSp>
      <p:sp>
        <p:nvSpPr>
          <p:cNvPr id="128" name="Google Shape;128;p5"/>
          <p:cNvSpPr/>
          <p:nvPr/>
        </p:nvSpPr>
        <p:spPr>
          <a:xfrm>
            <a:off x="4729500" y="3220675"/>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5"/>
          <p:cNvGrpSpPr/>
          <p:nvPr/>
        </p:nvGrpSpPr>
        <p:grpSpPr>
          <a:xfrm>
            <a:off x="6690675" y="1780675"/>
            <a:ext cx="1800000" cy="2160000"/>
            <a:chOff x="6690675" y="1780675"/>
            <a:chExt cx="1800000" cy="2160000"/>
          </a:xfrm>
        </p:grpSpPr>
        <p:sp>
          <p:nvSpPr>
            <p:cNvPr id="130" name="Google Shape;130;p5"/>
            <p:cNvSpPr/>
            <p:nvPr/>
          </p:nvSpPr>
          <p:spPr>
            <a:xfrm>
              <a:off x="7041675" y="1780675"/>
              <a:ext cx="1098000" cy="1098000"/>
            </a:xfrm>
            <a:prstGeom prst="ellipse">
              <a:avLst/>
            </a:prstGeom>
            <a:solidFill>
              <a:srgbClr val="CA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7275675" y="2014675"/>
              <a:ext cx="630000" cy="6300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txBox="1"/>
            <p:nvPr/>
          </p:nvSpPr>
          <p:spPr>
            <a:xfrm>
              <a:off x="6690675" y="3220675"/>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lang="en-US" sz="1600">
                  <a:solidFill>
                    <a:schemeClr val="dk1"/>
                  </a:solidFill>
                </a:rPr>
                <a:t>Course Overview</a:t>
              </a:r>
              <a:endParaRPr b="0" i="0" sz="1600" u="none" cap="none" strike="noStrike">
                <a:solidFill>
                  <a:schemeClr val="dk1"/>
                </a:solidFill>
                <a:latin typeface="Arial"/>
                <a:ea typeface="Arial"/>
                <a:cs typeface="Arial"/>
                <a:sym typeface="Arial"/>
              </a:endParaRPr>
            </a:p>
          </p:txBody>
        </p:sp>
      </p:grpSp>
      <p:grpSp>
        <p:nvGrpSpPr>
          <p:cNvPr id="133" name="Google Shape;133;p5"/>
          <p:cNvGrpSpPr/>
          <p:nvPr/>
        </p:nvGrpSpPr>
        <p:grpSpPr>
          <a:xfrm>
            <a:off x="4635188" y="1780675"/>
            <a:ext cx="1834800" cy="2024575"/>
            <a:chOff x="4635188" y="1780675"/>
            <a:chExt cx="1834800" cy="2024575"/>
          </a:xfrm>
        </p:grpSpPr>
        <p:sp>
          <p:nvSpPr>
            <p:cNvPr id="134" name="Google Shape;134;p5"/>
            <p:cNvSpPr/>
            <p:nvPr/>
          </p:nvSpPr>
          <p:spPr>
            <a:xfrm>
              <a:off x="4999913" y="1780675"/>
              <a:ext cx="1098000" cy="1098000"/>
            </a:xfrm>
            <a:prstGeom prst="ellipse">
              <a:avLst/>
            </a:prstGeom>
            <a:solidFill>
              <a:srgbClr val="CA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4635188" y="3085250"/>
              <a:ext cx="18348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Automated Story Generation</a:t>
              </a:r>
              <a:endParaRPr sz="1600">
                <a:solidFill>
                  <a:schemeClr val="dk1"/>
                </a:solidFill>
              </a:endParaRPr>
            </a:p>
          </p:txBody>
        </p:sp>
        <p:pic>
          <p:nvPicPr>
            <p:cNvPr id="136" name="Google Shape;136;p5"/>
            <p:cNvPicPr preferRelativeResize="0"/>
            <p:nvPr/>
          </p:nvPicPr>
          <p:blipFill>
            <a:blip r:embed="rId6">
              <a:alphaModFix/>
            </a:blip>
            <a:stretch>
              <a:fillRect/>
            </a:stretch>
          </p:blipFill>
          <p:spPr>
            <a:xfrm>
              <a:off x="5237585" y="1985063"/>
              <a:ext cx="630001" cy="630022"/>
            </a:xfrm>
            <a:prstGeom prst="rect">
              <a:avLst/>
            </a:prstGeom>
            <a:noFill/>
            <a:ln>
              <a:noFill/>
            </a:ln>
          </p:spPr>
        </p:pic>
      </p:grpSp>
      <p:sp>
        <p:nvSpPr>
          <p:cNvPr id="137" name="Google Shape;13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0acde283df_1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Learning Objectives</a:t>
            </a:r>
            <a:endParaRPr/>
          </a:p>
        </p:txBody>
      </p:sp>
      <p:sp>
        <p:nvSpPr>
          <p:cNvPr id="143" name="Google Shape;143;g10acde283df_1_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a:solidFill>
                  <a:schemeClr val="dk1"/>
                </a:solidFill>
              </a:rPr>
              <a:t>Identify key characteristics of interactive fiction</a:t>
            </a:r>
            <a:endParaRPr>
              <a:solidFill>
                <a:schemeClr val="dk1"/>
              </a:solidFill>
            </a:endParaRPr>
          </a:p>
          <a:p>
            <a:pPr indent="-342900" lvl="0" marL="457200" rtl="0" algn="l">
              <a:spcBef>
                <a:spcPts val="0"/>
              </a:spcBef>
              <a:spcAft>
                <a:spcPts val="0"/>
              </a:spcAft>
              <a:buClr>
                <a:schemeClr val="dk1"/>
              </a:buClr>
              <a:buSzPts val="1800"/>
              <a:buChar char="●"/>
            </a:pPr>
            <a:r>
              <a:rPr lang="en-US">
                <a:solidFill>
                  <a:schemeClr val="dk1"/>
                </a:solidFill>
              </a:rPr>
              <a:t>Develop an understanding of what it takes to make a simple IF game</a:t>
            </a:r>
            <a:endParaRPr>
              <a:solidFill>
                <a:schemeClr val="dk1"/>
              </a:solidFill>
            </a:endParaRPr>
          </a:p>
          <a:p>
            <a:pPr indent="-342900" lvl="0" marL="457200" rtl="0" algn="l">
              <a:spcBef>
                <a:spcPts val="0"/>
              </a:spcBef>
              <a:spcAft>
                <a:spcPts val="0"/>
              </a:spcAft>
              <a:buClr>
                <a:schemeClr val="dk1"/>
              </a:buClr>
              <a:buSzPts val="1800"/>
              <a:buChar char="●"/>
            </a:pPr>
            <a:r>
              <a:rPr lang="en-US">
                <a:solidFill>
                  <a:schemeClr val="dk1"/>
                </a:solidFill>
              </a:rPr>
              <a:t>Get a brief glimpse into what automated story generation is</a:t>
            </a:r>
            <a:endParaRPr>
              <a:solidFill>
                <a:schemeClr val="dk1"/>
              </a:solidFill>
            </a:endParaRPr>
          </a:p>
        </p:txBody>
      </p:sp>
      <p:sp>
        <p:nvSpPr>
          <p:cNvPr id="144" name="Google Shape;144;g10acde283df_1_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r>
              <a:rPr lang="en-US"/>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txBox="1"/>
          <p:nvPr>
            <p:ph type="title"/>
          </p:nvPr>
        </p:nvSpPr>
        <p:spPr>
          <a:xfrm>
            <a:off x="311700" y="1708200"/>
            <a:ext cx="8520600" cy="1727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sz="5200"/>
              <a:t>Choose-Your-Own Adventures &amp; TRPGs</a:t>
            </a:r>
            <a:endParaRPr sz="5200"/>
          </a:p>
        </p:txBody>
      </p:sp>
      <p:sp>
        <p:nvSpPr>
          <p:cNvPr id="150" name="Google Shape;15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2020-01-16T18:10:34Z</dcterms:created>
  <dc:creator>Daphne Ippolito</dc:creator>
</cp:coreProperties>
</file>